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embedTrueTypeFonts="1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9" r:id="rId4"/>
    <p:sldId id="261" r:id="rId5"/>
    <p:sldId id="265" r:id="rId6"/>
    <p:sldId id="269" r:id="rId7"/>
    <p:sldId id="270" r:id="rId8"/>
    <p:sldId id="271" r:id="rId9"/>
    <p:sldId id="272" r:id="rId10"/>
    <p:sldId id="273" r:id="rId11"/>
    <p:sldId id="274" r:id="rId12"/>
    <p:sldId id="276" r:id="rId13"/>
    <p:sldId id="278" r:id="rId14"/>
    <p:sldId id="279" r:id="rId15"/>
    <p:sldId id="280" r:id="rId16"/>
    <p:sldId id="281" r:id="rId17"/>
    <p:sldId id="282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BBACBE12-F094-40EB-84DA-A8740116652A}">
  <a:tblStyle styleId="{BBACBE12-F094-40EB-84DA-A8740116652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8ECF4"/>
          </a:solidFill>
        </a:fill>
      </a:tcStyle>
    </a:wholeTbl>
    <a:band1H>
      <a:tcStyle>
        <a:tcBdr/>
        <a:fill>
          <a:solidFill>
            <a:srgbClr val="CFD7E7"/>
          </a:solidFill>
        </a:fill>
      </a:tcStyle>
    </a:band1H>
    <a:band1V>
      <a:tcStyle>
        <a:tcBdr/>
        <a:fill>
          <a:solidFill>
            <a:srgbClr val="CFD7E7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467247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have the option to take World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Language during middle school. This enables students to complete at least level one during middle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and pursue World Language study through the Advanced Placement level during high school.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10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SCHEDULING NOTES: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who are reading on or below grade level will take at least two quarters of reading in 6</a:t>
            </a:r>
            <a:r>
              <a:rPr lang="en-US" sz="12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grade, one of which will be a reading skills transitional module, unless the students are enrolled in a reading seminar.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Selecting both Music Performance and World Language will only allow a student to enroll in one of the related arts (Art, Family and Consumer Science, General Music, and Technology Education).</a:t>
            </a:r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HCPSS is committed to ensuring that all students are working to a balance between course placements and personal interests to ensure a balanced schedule that engages students in the learning process. </a:t>
            </a:r>
          </a:p>
        </p:txBody>
      </p:sp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13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may want to customize.</a:t>
            </a:r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vision and mission arise from our guiding principles.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Vision</a:t>
            </a: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Every student is inspired to learn and empowered to excel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Mission</a:t>
            </a: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We cultivate a vibrant learning community that prepares students to thrive in a dynamic world.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Calibri"/>
                <a:buNone/>
              </a:pPr>
              <a:t>3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Knowledge and Skills will students need in the 21</a:t>
            </a:r>
            <a:r>
              <a:rPr lang="en-US" sz="1200" b="0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Century?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English, mathematics, science, and social studies.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 addition Maryland regulations require all students to take Health Education (a quarter long course, may be scheduled every other day for a semester), Physical Education (typically scheduled every other day for the entire year), and a Fine Arts (Art and/or Music) course every year.</a:t>
            </a:r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Shape 22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>
  <p:cSld name="Picture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>
  <p:cSld name="Title and Vertical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2309016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266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2476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>
  <p:cSld name="Vertical Title and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 rot="5400000">
            <a:off x="4732335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541335" y="190499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266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2476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266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2476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>
  <p:cSld name="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1176337" y="333375"/>
            <a:ext cx="7788275" cy="59769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266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2476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7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90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1714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7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905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1714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14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95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2" cy="39512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1143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952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76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>
  <p:cSld name="Content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266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2476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266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2476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888888"/>
                </a:buClr>
                <a:buSzPct val="25000"/>
                <a:buFont typeface="Calibri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0" y="5405405"/>
            <a:ext cx="9144000" cy="1741500"/>
          </a:xfrm>
          <a:prstGeom prst="rect">
            <a:avLst/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file:///Users/cwalker1/Downloads/MS%20Orientation%20PP%20-%20draft.pptx.pptx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0" y="1803575"/>
            <a:ext cx="9381000" cy="338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538CD5"/>
              </a:buClr>
              <a:buSzPct val="25000"/>
              <a:buFont typeface="Calibri"/>
              <a:buNone/>
            </a:pPr>
            <a:r>
              <a:rPr lang="en-US" sz="5400" b="1" i="0" u="none" strike="noStrike" cap="none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WORKING TOGETHER </a:t>
            </a:r>
            <a:br>
              <a:rPr lang="en-US" sz="5400" b="1" i="0" u="none" strike="noStrike" cap="none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5400" b="1" i="0" u="none" strike="noStrike" cap="none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TO ENSURE A</a:t>
            </a:r>
            <a:br>
              <a:rPr lang="en-US" sz="5400" b="1" i="0" u="none" strike="noStrike" cap="none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5400" b="1" i="0" u="none" strike="noStrike" cap="none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SUCCESSFUL TRANSITION </a:t>
            </a:r>
            <a:br>
              <a:rPr lang="en-US" sz="5400" b="1" i="0" u="none" strike="noStrike" cap="none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5400" b="1" i="0" u="none" strike="noStrike" cap="none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TO MIDDLE SCHOOL</a:t>
            </a:r>
            <a:r>
              <a:rPr lang="en-US" sz="6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1371600" y="3912285"/>
            <a:ext cx="6400799" cy="12098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Building a Strong Foundation for High School and Beyond</a:t>
            </a:r>
          </a:p>
        </p:txBody>
      </p:sp>
      <p:pic>
        <p:nvPicPr>
          <p:cNvPr id="93" name="Shape 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9331" y="5812817"/>
            <a:ext cx="2675472" cy="926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57200" y="49289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World Language</a:t>
            </a:r>
            <a:br>
              <a:rPr lang="en-US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Options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77814" y="1730830"/>
            <a:ext cx="8229600" cy="403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032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Chinese</a:t>
            </a:r>
            <a:r>
              <a:rPr lang="en-US" sz="40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–</a:t>
            </a:r>
            <a:r>
              <a:rPr lang="en-US" sz="40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French – Spanish</a:t>
            </a:r>
          </a:p>
          <a:p>
            <a: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Year-long class</a:t>
            </a:r>
          </a:p>
          <a:p>
            <a:pPr marL="742950" marR="0" lvl="1" indent="698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Either French, Spanish, or Chinese is scheduled every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day for 50 minutes.</a:t>
            </a:r>
          </a:p>
          <a:p>
            <a:pPr marL="742950" marR="0" lvl="1" indent="698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receive high school credit for completing MS world language courses.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32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2" name="Shape 2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41425" y="274650"/>
            <a:ext cx="1400524" cy="1400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/>
        </p:nvSpPr>
        <p:spPr>
          <a:xfrm>
            <a:off x="389418" y="3312660"/>
            <a:ext cx="4861678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4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Technology Education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389418" y="4084994"/>
            <a:ext cx="7547457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4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Reading and/or Math Intervention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389418" y="4860596"/>
            <a:ext cx="8417587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4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Innovation &amp; Inquiry Reading Modules 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389418" y="5712060"/>
            <a:ext cx="4892235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4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GT Research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350256" y="28840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5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Additional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5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Course Options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/>
        </p:nvSpPr>
        <p:spPr>
          <a:xfrm>
            <a:off x="1090637" y="173792"/>
            <a:ext cx="7505254" cy="10156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FINDING THE RIGHT</a:t>
            </a:r>
            <a:r>
              <a:rPr lang="en-US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6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BALANCE BETWEEN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539635" y="2341391"/>
            <a:ext cx="6855950" cy="51069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Course Placements 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Rigor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Personal Interests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Student Success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445325" y="1798425"/>
            <a:ext cx="8628300" cy="5256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earlier a student develops important academically related behaviors, the more likely these behaviors are to become a habit.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333698" y="5376000"/>
            <a:ext cx="8539499" cy="12002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 The Forgotten Middle:  Ensuring that All Students Are On Target For College and Career Readiness Before High School, ACT, 2008.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ctrTitle"/>
          </p:nvPr>
        </p:nvSpPr>
        <p:spPr>
          <a:xfrm>
            <a:off x="0" y="304800"/>
            <a:ext cx="9144000" cy="18167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CD5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SUPPORTING ACADEMIC BEHAVIORS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subTitle" idx="1"/>
          </p:nvPr>
        </p:nvSpPr>
        <p:spPr>
          <a:xfrm>
            <a:off x="381000" y="2083600"/>
            <a:ext cx="85943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PBIS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Char char="•"/>
            </a:pPr>
            <a:r>
              <a:rPr lang="en-US" sz="3200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Organization Club (Tues/Thurs during Falcon Time)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Use of Canvas and Google Apps for Education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Char char="•"/>
            </a:pPr>
            <a:r>
              <a:rPr lang="en-US" sz="3200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After school academic intervention for Reading and Math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Advisory: during the last 20 minutes of the day once a week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Char char="•"/>
            </a:pPr>
            <a:r>
              <a:rPr lang="en-US" sz="3200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Use of agenda book for </a:t>
            </a:r>
            <a:r>
              <a:rPr lang="en-US" sz="3200" b="1" i="0" u="none" strike="noStrike" cap="none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all students </a:t>
            </a:r>
            <a:endParaRPr sz="3200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Shape 2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69325" y="461550"/>
            <a:ext cx="5869500" cy="586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8168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CD5"/>
              </a:buClr>
              <a:buSzPct val="25000"/>
              <a:buFont typeface="Calibri"/>
              <a:buNone/>
            </a:pPr>
            <a:r>
              <a:rPr lang="en-US" sz="5400" b="1" i="0" u="none" strike="noStrike" cap="none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SUPPORTING </a:t>
            </a:r>
            <a:r>
              <a:rPr lang="en-US" sz="5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Positive </a:t>
            </a:r>
            <a:br>
              <a:rPr lang="en-US" sz="5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5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</a:t>
            </a:r>
            <a:r>
              <a:rPr lang="en-US" sz="5400" b="1" i="0" u="none" strike="noStrike" cap="none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 BEHAVIORS</a:t>
            </a:r>
          </a:p>
        </p:txBody>
      </p:sp>
      <p:sp>
        <p:nvSpPr>
          <p:cNvPr id="289" name="Shape 289"/>
          <p:cNvSpPr txBox="1">
            <a:spLocks noGrp="1"/>
          </p:cNvSpPr>
          <p:nvPr>
            <p:ph type="subTitle" idx="1"/>
          </p:nvPr>
        </p:nvSpPr>
        <p:spPr>
          <a:xfrm>
            <a:off x="0" y="1816817"/>
            <a:ext cx="9144000" cy="50411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Ensure that your child has the materials and place to study at home.</a:t>
            </a:r>
          </a:p>
          <a:p>
            <a:pPr marL="457200" marR="0" lvl="0" indent="-4318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Set a regular time for homework.</a:t>
            </a:r>
          </a:p>
          <a:p>
            <a:pPr marL="457200" marR="0" lvl="0" indent="-4318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Encourage your child to be responsible for chores and homework.</a:t>
            </a:r>
          </a:p>
          <a:p>
            <a:pPr marL="457200" marR="0" lvl="0" indent="-4318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Provide your child with a range of experiences to allow him/her to identify areas of strength.</a:t>
            </a:r>
          </a:p>
          <a:p>
            <a:pPr marL="457200" marR="0" lvl="0" indent="-4318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Talk to your child.</a:t>
            </a:r>
          </a:p>
        </p:txBody>
      </p:sp>
      <p:sp>
        <p:nvSpPr>
          <p:cNvPr id="290" name="Shape 290"/>
          <p:cNvSpPr/>
          <p:nvPr/>
        </p:nvSpPr>
        <p:spPr>
          <a:xfrm rot="-1515185">
            <a:off x="37352" y="360287"/>
            <a:ext cx="1980474" cy="1300918"/>
          </a:xfrm>
          <a:prstGeom prst="ellipse">
            <a:avLst/>
          </a:prstGeom>
          <a:solidFill>
            <a:schemeClr val="accent1"/>
          </a:solidFill>
          <a:ln w="76200" cap="flat" cmpd="sng">
            <a:solidFill>
              <a:schemeClr val="dk1">
                <a:alpha val="96078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Tips For Parents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5" name="Shape 295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24615185"/>
              </p:ext>
            </p:extLst>
          </p:nvPr>
        </p:nvGraphicFramePr>
        <p:xfrm>
          <a:off x="694016" y="1125250"/>
          <a:ext cx="7788275" cy="4622870"/>
        </p:xfrm>
        <a:graphic>
          <a:graphicData uri="http://schemas.openxmlformats.org/drawingml/2006/table">
            <a:tbl>
              <a:tblPr firstRow="1" bandRow="1">
                <a:noFill/>
                <a:tableStyleId>{BBACBE12-F094-40EB-84DA-A8740116652A}</a:tableStyleId>
              </a:tblPr>
              <a:tblGrid>
                <a:gridCol w="2376750"/>
                <a:gridCol w="5411525"/>
              </a:tblGrid>
              <a:tr h="829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3200" u="none" strike="noStrike" cap="none"/>
                        <a:t>Date</a:t>
                      </a:r>
                    </a:p>
                  </a:txBody>
                  <a:tcPr marL="91450" marR="91450" marT="45725" marB="45725" anchor="ctr" anchorCtr="1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3200" u="none" strike="noStrike" cap="none"/>
                        <a:t>Activity</a:t>
                      </a:r>
                    </a:p>
                  </a:txBody>
                  <a:tcPr marL="91450" marR="91450" marT="45725" marB="45725" anchor="ctr" anchorCtr="1"/>
                </a:tc>
              </a:tr>
              <a:tr h="82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3200" u="none" strike="noStrike" cap="none" dirty="0" smtClean="0"/>
                        <a:t>5/24/2016</a:t>
                      </a:r>
                      <a:endParaRPr sz="32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3200" u="none" strike="noStrike" cap="none"/>
                        <a:t>Fifth Graders Visit</a:t>
                      </a:r>
                    </a:p>
                  </a:txBody>
                  <a:tcPr marL="91450" marR="91450" marT="45725" marB="45725" anchor="ctr"/>
                </a:tc>
              </a:tr>
              <a:tr h="82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3200" u="none" strike="noStrike" cap="none" dirty="0" smtClean="0"/>
                        <a:t>8/2016</a:t>
                      </a:r>
                      <a:endParaRPr sz="32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3200" u="none" strike="noStrike" cap="none" dirty="0" smtClean="0"/>
                        <a:t>Student and Parent Orientation</a:t>
                      </a:r>
                      <a:endParaRPr sz="3200" u="none" strike="noStrike" cap="none" dirty="0"/>
                    </a:p>
                  </a:txBody>
                  <a:tcPr marL="91450" marR="91450" marT="45725" marB="45725" anchor="ctr"/>
                </a:tc>
              </a:tr>
              <a:tr h="82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3200" u="none" strike="noStrike" cap="none" dirty="0" smtClean="0"/>
                        <a:t>September (TBD)</a:t>
                      </a:r>
                      <a:endParaRPr sz="32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3200" u="none" strike="noStrike" cap="none" dirty="0" smtClean="0"/>
                        <a:t>Back</a:t>
                      </a:r>
                      <a:r>
                        <a:rPr lang="en-US" sz="3200" u="none" strike="noStrike" cap="none" baseline="0" dirty="0" smtClean="0"/>
                        <a:t> to School Night</a:t>
                      </a:r>
                      <a:endParaRPr sz="3200" u="none" strike="noStrike" cap="none" dirty="0"/>
                    </a:p>
                  </a:txBody>
                  <a:tcPr marL="91450" marR="91450" marT="45725" marB="45725" anchor="ctr"/>
                </a:tc>
              </a:tr>
              <a:tr h="82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3200" u="none" strike="noStrike" cap="none" dirty="0" smtClean="0"/>
                        <a:t>9/20-9/22</a:t>
                      </a:r>
                      <a:endParaRPr sz="3200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3200" u="none" strike="noStrike" cap="none" dirty="0" smtClean="0"/>
                        <a:t>Outdoor Education (cost around $180)</a:t>
                      </a:r>
                      <a:endParaRPr sz="3200" u="none" strike="noStrike" cap="none" dirty="0"/>
                    </a:p>
                  </a:txBody>
                  <a:tcPr marL="91450" marR="91450" marT="45725" marB="45725" anchor="ctr"/>
                </a:tc>
              </a:tr>
            </a:tbl>
          </a:graphicData>
        </a:graphic>
      </p:graphicFrame>
      <p:sp>
        <p:nvSpPr>
          <p:cNvPr id="296" name="Shape 296"/>
          <p:cNvSpPr txBox="1"/>
          <p:nvPr/>
        </p:nvSpPr>
        <p:spPr>
          <a:xfrm>
            <a:off x="1322658" y="6568"/>
            <a:ext cx="6405569" cy="10156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CD5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IMPORTANT DATES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9484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CD5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rgbClr val="538CD5"/>
                </a:solidFill>
                <a:latin typeface="Calibri"/>
                <a:ea typeface="Calibri"/>
                <a:cs typeface="Calibri"/>
                <a:sym typeface="Calibri"/>
              </a:rPr>
              <a:t>MEET THE STAFF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1371600" y="94052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Char char="•"/>
            </a:pPr>
            <a:r>
              <a:rPr lang="en-US" sz="2800" b="1" i="0" u="none" strike="noStrike" cap="none" dirty="0" smtClean="0">
                <a:solidFill>
                  <a:schemeClr val="dk1"/>
                </a:solidFill>
                <a:sym typeface="Calibri"/>
              </a:rPr>
              <a:t>Mrs. Tammy </a:t>
            </a:r>
            <a:r>
              <a:rPr lang="en-US" sz="2800" b="1" i="0" u="none" strike="noStrike" cap="none" dirty="0" err="1" smtClean="0">
                <a:solidFill>
                  <a:schemeClr val="dk1"/>
                </a:solidFill>
                <a:sym typeface="Calibri"/>
              </a:rPr>
              <a:t>Goldeisen</a:t>
            </a:r>
            <a:r>
              <a:rPr lang="en-US" sz="2800" b="1" i="0" u="none" strike="noStrike" cap="none" dirty="0" smtClean="0">
                <a:solidFill>
                  <a:schemeClr val="dk1"/>
                </a:solidFill>
                <a:sym typeface="Calibri"/>
              </a:rPr>
              <a:t>, Principal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Char char="•"/>
            </a:pPr>
            <a:r>
              <a:rPr lang="en-US" sz="2800" b="1" dirty="0" smtClean="0">
                <a:solidFill>
                  <a:schemeClr val="dk1"/>
                </a:solidFill>
              </a:rPr>
              <a:t>Mrs. Kimberly Hess, Assistant Principal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Char char="•"/>
            </a:pPr>
            <a:r>
              <a:rPr lang="en-US" sz="2800" b="1" i="0" u="none" strike="noStrike" cap="none" dirty="0" smtClean="0">
                <a:solidFill>
                  <a:schemeClr val="dk1"/>
                </a:solidFill>
                <a:sym typeface="Calibri"/>
              </a:rPr>
              <a:t>Mrs. Angie </a:t>
            </a:r>
            <a:r>
              <a:rPr lang="en-US" sz="2800" b="1" i="0" u="none" strike="noStrike" cap="none" dirty="0" err="1" smtClean="0">
                <a:solidFill>
                  <a:schemeClr val="dk1"/>
                </a:solidFill>
                <a:sym typeface="Calibri"/>
              </a:rPr>
              <a:t>Szalecki</a:t>
            </a:r>
            <a:r>
              <a:rPr lang="en-US" sz="2800" b="1" i="0" u="none" strike="noStrike" cap="none" dirty="0" smtClean="0">
                <a:solidFill>
                  <a:schemeClr val="dk1"/>
                </a:solidFill>
                <a:sym typeface="Calibri"/>
              </a:rPr>
              <a:t>, 6</a:t>
            </a:r>
            <a:r>
              <a:rPr lang="en-US" sz="2800" b="1" i="0" u="none" strike="noStrike" cap="none" baseline="30000" dirty="0" smtClean="0">
                <a:solidFill>
                  <a:schemeClr val="dk1"/>
                </a:solidFill>
                <a:sym typeface="Calibri"/>
              </a:rPr>
              <a:t>th</a:t>
            </a:r>
            <a:r>
              <a:rPr lang="en-US" sz="2800" b="1" i="0" u="none" strike="noStrike" cap="none" dirty="0" smtClean="0">
                <a:solidFill>
                  <a:schemeClr val="dk1"/>
                </a:solidFill>
                <a:sym typeface="Calibri"/>
              </a:rPr>
              <a:t> grade Counselor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Char char="•"/>
            </a:pPr>
            <a:r>
              <a:rPr lang="en-US" sz="2800" b="1" dirty="0" smtClean="0">
                <a:solidFill>
                  <a:schemeClr val="dk1"/>
                </a:solidFill>
              </a:rPr>
              <a:t>Mrs. Elaine </a:t>
            </a:r>
            <a:r>
              <a:rPr lang="en-US" sz="2800" b="1" dirty="0" err="1" smtClean="0">
                <a:solidFill>
                  <a:schemeClr val="dk1"/>
                </a:solidFill>
              </a:rPr>
              <a:t>Mezeivtch</a:t>
            </a:r>
            <a:r>
              <a:rPr lang="en-US" sz="2800" b="1" dirty="0" smtClean="0">
                <a:solidFill>
                  <a:schemeClr val="dk1"/>
                </a:solidFill>
              </a:rPr>
              <a:t>, 6</a:t>
            </a:r>
            <a:r>
              <a:rPr lang="en-US" sz="2800" b="1" baseline="30000" dirty="0" smtClean="0">
                <a:solidFill>
                  <a:schemeClr val="dk1"/>
                </a:solidFill>
              </a:rPr>
              <a:t>th</a:t>
            </a:r>
            <a:r>
              <a:rPr lang="en-US" sz="2800" b="1" dirty="0" smtClean="0">
                <a:solidFill>
                  <a:schemeClr val="dk1"/>
                </a:solidFill>
              </a:rPr>
              <a:t> grade Team leader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Char char="•"/>
            </a:pPr>
            <a:r>
              <a:rPr lang="en-US" sz="2800" b="1" i="0" u="none" strike="noStrike" cap="none" dirty="0" smtClean="0">
                <a:solidFill>
                  <a:schemeClr val="dk1"/>
                </a:solidFill>
                <a:sym typeface="Calibri"/>
              </a:rPr>
              <a:t>Mr. </a:t>
            </a:r>
            <a:r>
              <a:rPr lang="en-US" sz="2800" b="1" i="0" u="none" strike="noStrike" cap="none" smtClean="0">
                <a:solidFill>
                  <a:schemeClr val="dk1"/>
                </a:solidFill>
                <a:sym typeface="Calibri"/>
              </a:rPr>
              <a:t>Jeffrey </a:t>
            </a:r>
            <a:r>
              <a:rPr lang="en-US" sz="2800" b="1" i="0" u="none" strike="noStrike" cap="none" dirty="0" smtClean="0">
                <a:solidFill>
                  <a:schemeClr val="dk1"/>
                </a:solidFill>
                <a:sym typeface="Calibri"/>
              </a:rPr>
              <a:t>McConnell, PTA President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Char char="•"/>
            </a:pPr>
            <a:r>
              <a:rPr lang="en-US" sz="2800" b="1" dirty="0" smtClean="0">
                <a:solidFill>
                  <a:schemeClr val="dk1"/>
                </a:solidFill>
              </a:rPr>
              <a:t>(email addresses and contact information on school website: </a:t>
            </a:r>
            <a:r>
              <a:rPr lang="en-US" sz="2800" b="1" dirty="0" err="1" smtClean="0">
                <a:solidFill>
                  <a:schemeClr val="dk1"/>
                </a:solidFill>
              </a:rPr>
              <a:t>mvms.hcpss.org</a:t>
            </a:r>
            <a:r>
              <a:rPr lang="en-US" sz="2800" b="1" dirty="0" smtClean="0">
                <a:solidFill>
                  <a:schemeClr val="dk1"/>
                </a:solidFill>
              </a:rPr>
              <a:t>)</a:t>
            </a:r>
          </a:p>
          <a:p>
            <a:pPr marL="457200" marR="0" lvl="0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Char char="•"/>
            </a:pPr>
            <a:r>
              <a:rPr lang="en-US" sz="2800" b="1" i="0" u="none" strike="noStrike" cap="none" dirty="0" smtClean="0">
                <a:solidFill>
                  <a:schemeClr val="dk1"/>
                </a:solidFill>
                <a:sym typeface="Calibri"/>
              </a:rPr>
              <a:t>Welcome to Mount View Middle School!</a:t>
            </a:r>
            <a:endParaRPr sz="2800" b="1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2509308" y="3268132"/>
            <a:ext cx="5519947" cy="3064933"/>
          </a:xfrm>
          <a:prstGeom prst="ellipse">
            <a:avLst/>
          </a:prstGeom>
          <a:gradFill>
            <a:gsLst>
              <a:gs pos="0">
                <a:srgbClr val="00AEEF"/>
              </a:gs>
              <a:gs pos="85000">
                <a:schemeClr val="lt1"/>
              </a:gs>
              <a:gs pos="100000">
                <a:schemeClr val="lt1"/>
              </a:gs>
            </a:gsLst>
            <a:path path="circle">
              <a:fillToRect r="100000" b="100000"/>
            </a:path>
            <a:tileRect l="-100000" t="-100000"/>
          </a:gra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1130437" y="376828"/>
            <a:ext cx="7179546" cy="6322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25000"/>
              <a:buFont typeface="Calibri"/>
              <a:buNone/>
            </a:pPr>
            <a:r>
              <a:rPr lang="en-US" sz="40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THE PROMISE OF PREPARATION</a:t>
            </a:r>
          </a:p>
        </p:txBody>
      </p:sp>
      <p:sp>
        <p:nvSpPr>
          <p:cNvPr id="114" name="Shape 114"/>
          <p:cNvSpPr/>
          <p:nvPr/>
        </p:nvSpPr>
        <p:spPr>
          <a:xfrm>
            <a:off x="282569" y="1291408"/>
            <a:ext cx="4120090" cy="2815479"/>
          </a:xfrm>
          <a:prstGeom prst="ellipse">
            <a:avLst/>
          </a:prstGeom>
          <a:gradFill>
            <a:gsLst>
              <a:gs pos="0">
                <a:srgbClr val="00AEEF"/>
              </a:gs>
              <a:gs pos="85000">
                <a:schemeClr val="lt1"/>
              </a:gs>
              <a:gs pos="100000">
                <a:schemeClr val="lt1"/>
              </a:gs>
            </a:gsLst>
            <a:path path="circle">
              <a:fillToRect r="100000" b="100000"/>
            </a:path>
            <a:tileRect l="-100000" t="-100000"/>
          </a:gra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135471" y="1276087"/>
            <a:ext cx="4453464" cy="26776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Calibri"/>
              <a:buNone/>
            </a:pPr>
            <a:r>
              <a:rPr lang="en-US" sz="40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Vision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Arimo"/>
              <a:buNone/>
            </a:pPr>
            <a:r>
              <a:rPr lang="en-US" sz="3200" b="0" i="0" u="none" strike="noStrike" cap="none">
                <a:solidFill>
                  <a:srgbClr val="595959"/>
                </a:solidFill>
                <a:latin typeface="Arimo"/>
                <a:ea typeface="Arimo"/>
                <a:cs typeface="Arimo"/>
                <a:sym typeface="Arimo"/>
              </a:rPr>
              <a:t>Every student is</a:t>
            </a:r>
            <a:r>
              <a:rPr lang="en-US" sz="3200" b="1" i="0" u="none" strike="noStrike" cap="none">
                <a:solidFill>
                  <a:srgbClr val="595959"/>
                </a:solidFill>
                <a:latin typeface="Arimo"/>
                <a:ea typeface="Arimo"/>
                <a:cs typeface="Arimo"/>
                <a:sym typeface="Arimo"/>
              </a:rPr>
              <a:t> inspired</a:t>
            </a:r>
            <a:r>
              <a:rPr lang="en-US" sz="3200" b="0" i="0" u="none" strike="noStrike" cap="none">
                <a:solidFill>
                  <a:srgbClr val="595959"/>
                </a:solidFill>
                <a:latin typeface="Arimo"/>
                <a:ea typeface="Arimo"/>
                <a:cs typeface="Arimo"/>
                <a:sym typeface="Arimo"/>
              </a:rPr>
              <a:t> to learn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Arimo"/>
              <a:buNone/>
            </a:pPr>
            <a:r>
              <a:rPr lang="en-US" sz="3200" b="0" i="0" u="none" strike="noStrike" cap="none">
                <a:solidFill>
                  <a:srgbClr val="595959"/>
                </a:solidFill>
                <a:latin typeface="Arimo"/>
                <a:ea typeface="Arimo"/>
                <a:cs typeface="Arimo"/>
                <a:sym typeface="Arimo"/>
              </a:rPr>
              <a:t>and </a:t>
            </a:r>
            <a:r>
              <a:rPr lang="en-US" sz="3200" b="1" i="0" u="none" strike="noStrike" cap="none">
                <a:solidFill>
                  <a:srgbClr val="595959"/>
                </a:solidFill>
                <a:latin typeface="Arimo"/>
                <a:ea typeface="Arimo"/>
                <a:cs typeface="Arimo"/>
                <a:sym typeface="Arimo"/>
              </a:rPr>
              <a:t>empowered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Arimo"/>
              <a:buNone/>
            </a:pPr>
            <a:r>
              <a:rPr lang="en-US" sz="3200" b="0" i="0" u="none" strike="noStrike" cap="none">
                <a:solidFill>
                  <a:srgbClr val="595959"/>
                </a:solidFill>
                <a:latin typeface="Arimo"/>
                <a:ea typeface="Arimo"/>
                <a:cs typeface="Arimo"/>
                <a:sym typeface="Arimo"/>
              </a:rPr>
              <a:t> to excel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2648691" y="3282880"/>
            <a:ext cx="5295900" cy="26776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Calibri"/>
              <a:buNone/>
            </a:pPr>
            <a:r>
              <a:rPr lang="en-US" sz="4000" b="1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Mission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25000"/>
              <a:buFont typeface="Arimo"/>
              <a:buNone/>
            </a:pPr>
            <a:r>
              <a:rPr lang="en-US" sz="3200" b="0" i="0" u="none" strike="noStrike" cap="none">
                <a:solidFill>
                  <a:srgbClr val="595959"/>
                </a:solidFill>
                <a:latin typeface="Arimo"/>
                <a:ea typeface="Arimo"/>
                <a:cs typeface="Arimo"/>
                <a:sym typeface="Arimo"/>
              </a:rPr>
              <a:t>We cultivate a </a:t>
            </a:r>
            <a:r>
              <a:rPr lang="en-US" sz="3200" b="1" i="0" u="none" strike="noStrike" cap="none">
                <a:solidFill>
                  <a:srgbClr val="595959"/>
                </a:solidFill>
                <a:latin typeface="Arimo"/>
                <a:ea typeface="Arimo"/>
                <a:cs typeface="Arimo"/>
                <a:sym typeface="Arimo"/>
              </a:rPr>
              <a:t>vibrant </a:t>
            </a:r>
            <a:r>
              <a:rPr lang="en-US" sz="3200" b="0" i="0" u="none" strike="noStrike" cap="none">
                <a:solidFill>
                  <a:srgbClr val="595959"/>
                </a:solidFill>
                <a:latin typeface="Arimo"/>
                <a:ea typeface="Arimo"/>
                <a:cs typeface="Arimo"/>
                <a:sym typeface="Arimo"/>
              </a:rPr>
              <a:t>learning community that prepares students to  </a:t>
            </a:r>
            <a:r>
              <a:rPr lang="en-US" sz="3200" b="1" i="0" u="none" strike="noStrike" cap="none">
                <a:solidFill>
                  <a:srgbClr val="595959"/>
                </a:solidFill>
                <a:latin typeface="Arimo"/>
                <a:ea typeface="Arimo"/>
                <a:cs typeface="Arimo"/>
                <a:sym typeface="Arimo"/>
              </a:rPr>
              <a:t>thrive </a:t>
            </a:r>
            <a:r>
              <a:rPr lang="en-US" sz="3200" b="0" i="0" u="none" strike="noStrike" cap="none">
                <a:solidFill>
                  <a:srgbClr val="595959"/>
                </a:solidFill>
                <a:latin typeface="Arimo"/>
                <a:ea typeface="Arimo"/>
                <a:cs typeface="Arimo"/>
                <a:sym typeface="Arimo"/>
              </a:rPr>
              <a:t>in a </a:t>
            </a:r>
            <a:r>
              <a:rPr lang="en-US" sz="3200" b="1" i="0" u="none" strike="noStrike" cap="none">
                <a:solidFill>
                  <a:srgbClr val="595959"/>
                </a:solidFill>
                <a:latin typeface="Arimo"/>
                <a:ea typeface="Arimo"/>
                <a:cs typeface="Arimo"/>
                <a:sym typeface="Arimo"/>
              </a:rPr>
              <a:t>dynamic</a:t>
            </a:r>
            <a:r>
              <a:rPr lang="en-US" sz="3200" b="0" i="0" u="none" strike="noStrike" cap="none">
                <a:solidFill>
                  <a:srgbClr val="595959"/>
                </a:solidFill>
                <a:latin typeface="Arimo"/>
                <a:ea typeface="Arimo"/>
                <a:cs typeface="Arimo"/>
                <a:sym typeface="Arimo"/>
              </a:rPr>
              <a:t> world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0" y="707300"/>
            <a:ext cx="4572000" cy="42759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Middle school is a defining point for students in the college and career readiness process.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135653" y="5534000"/>
            <a:ext cx="4205234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Source:  The Forgotten Middle:  Ensuring that All Students Are On Target For College and Career Readiness Before High School, ACT, 2008.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r>
            <a:r>
              <a:rPr lang="en-US" sz="4400" b="1" i="0" u="none" strike="noStrike" cap="none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Century Learning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Life and Career Skills</a:t>
            </a: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 and Innovation Skills</a:t>
            </a: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Information Media and Technology Skills</a:t>
            </a: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0" y="93590"/>
            <a:ext cx="9144000" cy="298115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ct val="25000"/>
              <a:buFont typeface="Calibri"/>
              <a:buNone/>
            </a:pPr>
            <a:r>
              <a:rPr lang="en-US" sz="5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 students are </a:t>
            </a:r>
            <a:br>
              <a:rPr lang="en-US" sz="5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5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enrolled in seven </a:t>
            </a:r>
            <a:br>
              <a:rPr lang="en-US" sz="5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5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50-minute classes every </a:t>
            </a:r>
            <a:r>
              <a:rPr lang="en-US" sz="54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 and a 30 minute lunch</a:t>
            </a:r>
            <a:endParaRPr lang="en-US" sz="5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/>
        </p:nvSpPr>
        <p:spPr>
          <a:xfrm>
            <a:off x="423722" y="2219933"/>
            <a:ext cx="5941302" cy="36488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English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Mathematics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Studies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Science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40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Shape 208"/>
          <p:cNvSpPr txBox="1"/>
          <p:nvPr/>
        </p:nvSpPr>
        <p:spPr>
          <a:xfrm>
            <a:off x="423722" y="496056"/>
            <a:ext cx="8314759" cy="15696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students receive daily instruction aligned to Maryland’s College and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Career-Ready Standards in: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/>
        </p:nvSpPr>
        <p:spPr>
          <a:xfrm>
            <a:off x="795539" y="1189454"/>
            <a:ext cx="8175272" cy="401087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 Education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Education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Fine Arts </a:t>
            </a: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(General Music and/or Visual Arts) 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795539" y="209702"/>
            <a:ext cx="9739379" cy="1077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addition Maryland regulations require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students to take :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03728" y="479531"/>
            <a:ext cx="6985013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Music Performance </a:t>
            </a:r>
            <a:b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Ensembles Options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191488" y="1937514"/>
            <a:ext cx="8229600" cy="40350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03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Band – Chorus – Orchestra</a:t>
            </a:r>
          </a:p>
          <a:p>
            <a:pPr marL="6350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Year-long class</a:t>
            </a: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Includes a daily large ensemble rehearsal, and a weekly small sectional</a:t>
            </a:r>
          </a:p>
          <a:p>
            <a: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Scheduled on a rotational basis</a:t>
            </a: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Ensembles are ability-based</a:t>
            </a: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Music teachers will be in contact with elementary programs to schedule meetings and auditions</a:t>
            </a:r>
          </a:p>
          <a:p>
            <a:pPr marL="2032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870</Words>
  <Application>Microsoft Macintosh PowerPoint</Application>
  <PresentationFormat>On-screen Show (4:3)</PresentationFormat>
  <Paragraphs>116</Paragraphs>
  <Slides>17</Slides>
  <Notes>17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WORKING TOGETHER  TO ENSURE A SUCCESSFUL TRANSITION  TO MIDDLE SCHOOL </vt:lpstr>
      <vt:lpstr>MEET THE STAFF</vt:lpstr>
      <vt:lpstr>Slide 3</vt:lpstr>
      <vt:lpstr>Slide 4</vt:lpstr>
      <vt:lpstr>21st Century Learning</vt:lpstr>
      <vt:lpstr>All students are  enrolled in seven  50-minute classes every day and a 30 minute lunch</vt:lpstr>
      <vt:lpstr>Slide 7</vt:lpstr>
      <vt:lpstr>Slide 8</vt:lpstr>
      <vt:lpstr>Music Performance  Ensembles Options</vt:lpstr>
      <vt:lpstr>World Language Options</vt:lpstr>
      <vt:lpstr>Slide 11</vt:lpstr>
      <vt:lpstr>Slide 12</vt:lpstr>
      <vt:lpstr>Slide 13</vt:lpstr>
      <vt:lpstr>SUPPORTING ACADEMIC BEHAVIORS</vt:lpstr>
      <vt:lpstr>Slide 15</vt:lpstr>
      <vt:lpstr>SUPPORTING Positive  Student BEHAVIORS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TOGETHER  TO ENSURE A SUCCESSFUL TRANSITION  TO MIDDLE SCHOOL </dc:title>
  <cp:lastModifiedBy>zAdmin</cp:lastModifiedBy>
  <cp:revision>9</cp:revision>
  <dcterms:created xsi:type="dcterms:W3CDTF">2016-01-21T20:33:27Z</dcterms:created>
  <dcterms:modified xsi:type="dcterms:W3CDTF">2016-01-21T20:35:22Z</dcterms:modified>
</cp:coreProperties>
</file>