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  <p:embeddedFont>
      <p:font typeface="Source Sans Pr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174F2C-4572-438C-87FA-37B78F5D28A3}">
  <a:tblStyle styleId="{79174F2C-4572-438C-87FA-37B78F5D28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bold.fntdata"/><Relationship Id="rId20" Type="http://schemas.openxmlformats.org/officeDocument/2006/relationships/slide" Target="slides/slide14.xml"/><Relationship Id="rId42" Type="http://schemas.openxmlformats.org/officeDocument/2006/relationships/font" Target="fonts/SourceSansPro-boldItalic.fntdata"/><Relationship Id="rId41" Type="http://schemas.openxmlformats.org/officeDocument/2006/relationships/font" Target="fonts/SourceSansPro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aleway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aleway-italic.fntdata"/><Relationship Id="rId14" Type="http://schemas.openxmlformats.org/officeDocument/2006/relationships/slide" Target="slides/slide8.xml"/><Relationship Id="rId36" Type="http://schemas.openxmlformats.org/officeDocument/2006/relationships/font" Target="fonts/Raleway-bold.fntdata"/><Relationship Id="rId17" Type="http://schemas.openxmlformats.org/officeDocument/2006/relationships/slide" Target="slides/slide11.xml"/><Relationship Id="rId39" Type="http://schemas.openxmlformats.org/officeDocument/2006/relationships/font" Target="fonts/SourceSansPro-regular.fntdata"/><Relationship Id="rId16" Type="http://schemas.openxmlformats.org/officeDocument/2006/relationships/slide" Target="slides/slide10.xml"/><Relationship Id="rId38" Type="http://schemas.openxmlformats.org/officeDocument/2006/relationships/font" Target="fonts/Raleway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4f12f57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4f12f57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4f12f572e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4f12f572e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Finley: The tech support form is also available in the school newsletter, on the school website , in the Student Resource Course, and from your </a:t>
            </a:r>
            <a:r>
              <a:rPr lang="en"/>
              <a:t>teachers</a:t>
            </a:r>
            <a:r>
              <a:rPr lang="en"/>
              <a:t>.  Please do not call or email with technology issues, the form is method for receiving assistance.  Student can also </a:t>
            </a:r>
            <a:r>
              <a:rPr lang="en"/>
              <a:t>independently</a:t>
            </a:r>
            <a:r>
              <a:rPr lang="en"/>
              <a:t> set up and recover account passwords on hcpss.me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3afb8e8e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3afb8e8e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Hess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4f12f572e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4f12f572e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Mako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4f12f572e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94f12f572e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Bonner, Hall, Pearce, Mitchell, Kuruc, Balimtas, Grimes, Sindler, Bateman, DeBeal, Marble, Kenney, Tucci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4f12f572e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94f12f572e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Cutsail, DeLitto, Kupisch, Klingler, Jennifer, Colonna, Grabau, Lewis, Biniak, Gavazzi, Mez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4f12f572e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4f12f572e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Cutsail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4f12f572e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4f12f572e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Lewis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4f12f572e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94f12f572e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Mako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4f12f572e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4f12f572e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Mez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4f12f572e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94f12f572e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Klingler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4f12f572e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4f12f572e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94f12f572e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94f12f572e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Gavazzi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4f12f572e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94f12f572e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DeLitto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94f12f572e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94f12f572e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Cutsail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4f12f572e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4f12f572e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Jennifer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4f12f572e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94f12f572e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Grabau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4f12f572e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4f12f572e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Lewis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4f12f572e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4f12f572e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Cutsail: Break out time for 1st period classes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94f12f572e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94f12f572e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Cutsail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94f12f572e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94f12f572e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Cutsail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4f12f572e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4f12f572e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4f12f572e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4f12f572e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Services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3c8b6c171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3c8b6c171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Sindler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3afb8e8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3afb8e8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PTA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3c8b6c17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3c8b6c17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Finley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4f12f572e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4f12f572e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Finley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4f12f572e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4f12f572e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Finley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3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3706550" y="2733150"/>
            <a:ext cx="3232500" cy="915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706550" y="3724275"/>
            <a:ext cx="3232500" cy="1151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5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5037500" y="751050"/>
            <a:ext cx="3641400" cy="3641400"/>
          </a:xfrm>
          <a:prstGeom prst="rect">
            <a:avLst/>
          </a:prstGeom>
          <a:noFill/>
          <a:ln cap="flat" cmpd="thinThick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type="title"/>
          </p:nvPr>
        </p:nvSpPr>
        <p:spPr>
          <a:xfrm>
            <a:off x="5172950" y="923700"/>
            <a:ext cx="3370500" cy="3296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7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 rot="5400000">
            <a:off x="-150" y="150"/>
            <a:ext cx="715200" cy="714900"/>
          </a:xfrm>
          <a:prstGeom prst="rtTriangle">
            <a:avLst/>
          </a:prstGeom>
          <a:solidFill>
            <a:srgbClr val="FFFFFF">
              <a:alpha val="4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185350" y="679625"/>
            <a:ext cx="2683200" cy="104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185350" y="1798300"/>
            <a:ext cx="2683200" cy="254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AUTOLAYOUT_13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 rot="5400000">
            <a:off x="-150" y="150"/>
            <a:ext cx="715200" cy="714900"/>
          </a:xfrm>
          <a:prstGeom prst="rtTriangle">
            <a:avLst/>
          </a:prstGeom>
          <a:solidFill>
            <a:srgbClr val="FFFFFF">
              <a:alpha val="4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type="title"/>
          </p:nvPr>
        </p:nvSpPr>
        <p:spPr>
          <a:xfrm>
            <a:off x="185350" y="679625"/>
            <a:ext cx="2683200" cy="104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185350" y="1798300"/>
            <a:ext cx="2683200" cy="254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AUTOLAYOUT_17"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">
  <p:cSld name="AUTOLAYOUT_19"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AUTOLAYOUT_20"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/>
          <p:nvPr/>
        </p:nvSpPr>
        <p:spPr>
          <a:xfrm>
            <a:off x="0" y="25"/>
            <a:ext cx="4011000" cy="5143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0"/>
          <p:cNvSpPr txBox="1"/>
          <p:nvPr>
            <p:ph type="ctrTitle"/>
          </p:nvPr>
        </p:nvSpPr>
        <p:spPr>
          <a:xfrm>
            <a:off x="315175" y="318675"/>
            <a:ext cx="3224400" cy="302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24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 txBox="1"/>
          <p:nvPr>
            <p:ph type="ctrTitle"/>
          </p:nvPr>
        </p:nvSpPr>
        <p:spPr>
          <a:xfrm>
            <a:off x="4216401" y="913500"/>
            <a:ext cx="4202700" cy="33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rgbClr val="8E7CC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forms.gle/938KKEPmjq4HTyMw5" TargetMode="External"/><Relationship Id="rId4" Type="http://schemas.openxmlformats.org/officeDocument/2006/relationships/hyperlink" Target="https://hcpss.me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18aIKRa2bw_B8vNbf7MCUEKSrB3HpjM8ygaSO7-UDxNk/edit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mvmsmgt.weebly.com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21.jpg"/><Relationship Id="rId6" Type="http://schemas.openxmlformats.org/officeDocument/2006/relationships/hyperlink" Target="http://www.mvmsgt.weebly.com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flickr.com/photos/samchurchill/4182826573" TargetMode="External"/><Relationship Id="rId4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flickr.com/photos/30478819@N08/48814222437" TargetMode="External"/><Relationship Id="rId4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pikrepo.com/search?q=funny+teeth" TargetMode="External"/><Relationship Id="rId4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needpix.com/photo/1442549/desk-mess-office-officemess-messydesk-unkempt-paperwork-computer-homeoffice" TargetMode="External"/><Relationship Id="rId4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wallpaperflare.com/pink-be-kind-chalk-writing-kindness-handwritten-word-handwriting-wallpaper-zyhgy" TargetMode="External"/><Relationship Id="rId4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needpix.com/photo/1095917/confused-hands-up-unsure-perplexed-young-expression-confusion-person" TargetMode="External"/><Relationship Id="rId4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piqsels.com/en/search?q=day+planner" TargetMode="External"/><Relationship Id="rId4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commons.wikimedia.org/wiki/File:Dog.in.sleep.jpg" TargetMode="External"/><Relationship Id="rId4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needpix.com/photo/344723/football-american-goal-reaching-game-runner-ball-running-back-ball-carrier" TargetMode="External"/><Relationship Id="rId4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minascreativeexpressions.com/2014/" TargetMode="External"/><Relationship Id="rId4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wallpaperflare.com/human-jump-luck-success-cheers-left-out-youth-happy-wallpaper-arypz" TargetMode="External"/><Relationship Id="rId4" Type="http://schemas.openxmlformats.org/officeDocument/2006/relationships/image" Target="../media/image25.jpg"/><Relationship Id="rId5" Type="http://schemas.openxmlformats.org/officeDocument/2006/relationships/hyperlink" Target="https://www.wallpaperflare.com/never-stop-learning-text-adult-education-book-books-know-wallpaper-uivrk" TargetMode="External"/><Relationship Id="rId6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hcpss.instructure.com/courses/9495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ctrTitle"/>
          </p:nvPr>
        </p:nvSpPr>
        <p:spPr>
          <a:xfrm>
            <a:off x="460950" y="8675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 View Middle School</a:t>
            </a:r>
            <a:endParaRPr/>
          </a:p>
        </p:txBody>
      </p:sp>
      <p:sp>
        <p:nvSpPr>
          <p:cNvPr id="112" name="Google Shape;112;p22"/>
          <p:cNvSpPr txBox="1"/>
          <p:nvPr>
            <p:ph idx="1" type="subTitle"/>
          </p:nvPr>
        </p:nvSpPr>
        <p:spPr>
          <a:xfrm>
            <a:off x="4703063" y="191095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Home of the Falcons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075" y="2641938"/>
            <a:ext cx="4117133" cy="231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725" y="1910938"/>
            <a:ext cx="4062515" cy="304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Chromebook Troubleshooting</a:t>
            </a:r>
            <a:endParaRPr/>
          </a:p>
        </p:txBody>
      </p:sp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311700" y="12331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All students will receive a HCPSS issued Chromebook sometime during the 1st quarter.  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2"/>
                </a:solidFill>
              </a:rPr>
              <a:t>Contact </a:t>
            </a:r>
            <a:r>
              <a:rPr lang="en" sz="2100" u="sng">
                <a:solidFill>
                  <a:schemeClr val="dk2"/>
                </a:solidFill>
              </a:rPr>
              <a:t>your teachers</a:t>
            </a:r>
            <a:r>
              <a:rPr lang="en" sz="2100">
                <a:solidFill>
                  <a:schemeClr val="dk2"/>
                </a:solidFill>
              </a:rPr>
              <a:t> with problems related to a specific Canvas course or assignment.  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Fill out the</a:t>
            </a:r>
            <a:r>
              <a:rPr b="1" i="1" lang="en" sz="2100">
                <a:solidFill>
                  <a:srgbClr val="000000"/>
                </a:solidFill>
              </a:rPr>
              <a:t> </a:t>
            </a:r>
            <a:r>
              <a:rPr b="1" i="1" lang="en" sz="2100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Technology Support Request Form</a:t>
            </a:r>
            <a:r>
              <a:rPr b="1" i="1" lang="en" sz="2100">
                <a:solidFill>
                  <a:srgbClr val="FFFF00"/>
                </a:solidFill>
              </a:rPr>
              <a:t> </a:t>
            </a:r>
            <a:r>
              <a:rPr lang="en" sz="2100">
                <a:solidFill>
                  <a:srgbClr val="000000"/>
                </a:solidFill>
              </a:rPr>
              <a:t>if you need help with other technology issues.  </a:t>
            </a:r>
            <a:br>
              <a:rPr lang="en" sz="2100">
                <a:solidFill>
                  <a:srgbClr val="000000"/>
                </a:solidFill>
              </a:rPr>
            </a:br>
            <a:br>
              <a:rPr lang="en" sz="2100">
                <a:solidFill>
                  <a:srgbClr val="000000"/>
                </a:solidFill>
              </a:rPr>
            </a:br>
            <a:r>
              <a:rPr lang="en" sz="2100">
                <a:solidFill>
                  <a:srgbClr val="000000"/>
                </a:solidFill>
              </a:rPr>
              <a:t>Set up your school account login or recover a forgotten password at  </a:t>
            </a:r>
            <a:r>
              <a:rPr lang="en" sz="2100" u="sng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hcpss.me</a:t>
            </a:r>
            <a:r>
              <a:rPr lang="en" sz="2100">
                <a:solidFill>
                  <a:srgbClr val="000000"/>
                </a:solidFill>
              </a:rPr>
              <a:t>. </a:t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475825" y="727750"/>
            <a:ext cx="2058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2"/>
          <p:cNvSpPr txBox="1"/>
          <p:nvPr/>
        </p:nvSpPr>
        <p:spPr>
          <a:xfrm>
            <a:off x="369150" y="2018025"/>
            <a:ext cx="2165700" cy="2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Download and customize your own copy!</a:t>
            </a:r>
            <a:endParaRPr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https://docs.google.com/document/d/18aIKRa2bw_B8vNbf7MCUEKSrB3HpjM8ygaSO7-UDxNk/edit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2" name="Google Shape;192;p32"/>
          <p:cNvPicPr preferRelativeResize="0"/>
          <p:nvPr/>
        </p:nvPicPr>
        <p:blipFill rotWithShape="1">
          <a:blip r:embed="rId4">
            <a:alphaModFix/>
          </a:blip>
          <a:srcRect b="0" l="1722" r="973" t="5024"/>
          <a:stretch/>
        </p:blipFill>
        <p:spPr>
          <a:xfrm>
            <a:off x="2707100" y="229075"/>
            <a:ext cx="6204800" cy="17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/>
        </p:nvPicPr>
        <p:blipFill rotWithShape="1">
          <a:blip r:embed="rId5">
            <a:alphaModFix/>
          </a:blip>
          <a:srcRect b="2353" l="1054" r="1317" t="2344"/>
          <a:stretch/>
        </p:blipFill>
        <p:spPr>
          <a:xfrm>
            <a:off x="2707100" y="1866600"/>
            <a:ext cx="6225624" cy="130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/>
        </p:nvPicPr>
        <p:blipFill rotWithShape="1">
          <a:blip r:embed="rId6">
            <a:alphaModFix/>
          </a:blip>
          <a:srcRect b="3660" l="741" r="1630" t="0"/>
          <a:stretch/>
        </p:blipFill>
        <p:spPr>
          <a:xfrm>
            <a:off x="2707100" y="3172250"/>
            <a:ext cx="6225625" cy="15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379350" y="291650"/>
            <a:ext cx="2814900" cy="623400"/>
          </a:xfrm>
          <a:prstGeom prst="rect">
            <a:avLst/>
          </a:prstGeom>
          <a:solidFill>
            <a:srgbClr val="0C343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GT Seminars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0" name="Google Shape;200;p33"/>
          <p:cNvSpPr txBox="1"/>
          <p:nvPr>
            <p:ph idx="1" type="body"/>
          </p:nvPr>
        </p:nvSpPr>
        <p:spPr>
          <a:xfrm>
            <a:off x="311700" y="1006550"/>
            <a:ext cx="4979400" cy="35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students</a:t>
            </a: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invited and encouraged to participate in a GT seminar! 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Seminars are designed to provide high-level enrichment opportunities for students to pursue their passions and extend their learning in areas of interest.   Offerings range from TV Production to Debate. A student </a:t>
            </a:r>
            <a:r>
              <a:rPr b="1" lang="en" sz="1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not</a:t>
            </a: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need to be enrolled in a GT content class in order to participate in a GT instructional seminar at MVMS!  These classes take place primarily between 11am-noon. </a:t>
            </a:r>
            <a:r>
              <a:rPr b="1"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Signups begin September 14th. </a:t>
            </a: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Descriptions of GT seminars can be found on the MVMS GT Website:  </a:t>
            </a:r>
            <a:r>
              <a:rPr b="1" lang="en" sz="1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www.mvmsmgt.weebly.com</a:t>
            </a:r>
            <a:endParaRPr b="1"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1100" y="2374259"/>
            <a:ext cx="3688700" cy="2410792"/>
          </a:xfrm>
          <a:prstGeom prst="rect">
            <a:avLst/>
          </a:prstGeom>
          <a:noFill/>
          <a:ln cap="flat" cmpd="sng" w="38100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2" name="Google Shape;20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7275" y="433225"/>
            <a:ext cx="2117324" cy="1411549"/>
          </a:xfrm>
          <a:prstGeom prst="rect">
            <a:avLst/>
          </a:prstGeom>
          <a:noFill/>
          <a:ln cap="flat" cmpd="sng" w="19050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3" name="Google Shape;203;p33"/>
          <p:cNvSpPr txBox="1"/>
          <p:nvPr/>
        </p:nvSpPr>
        <p:spPr>
          <a:xfrm rot="-541457">
            <a:off x="5953756" y="377845"/>
            <a:ext cx="1141834" cy="542532"/>
          </a:xfrm>
          <a:prstGeom prst="rect">
            <a:avLst/>
          </a:prstGeom>
          <a:solidFill>
            <a:srgbClr val="0C343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Mrs. Mako</a:t>
            </a:r>
            <a:endParaRPr b="1" sz="15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4" name="Google Shape;204;p33"/>
          <p:cNvSpPr txBox="1"/>
          <p:nvPr/>
        </p:nvSpPr>
        <p:spPr>
          <a:xfrm rot="1019407">
            <a:off x="4714608" y="1565322"/>
            <a:ext cx="3905453" cy="542634"/>
          </a:xfrm>
          <a:prstGeom prst="rect">
            <a:avLst/>
          </a:prstGeom>
          <a:solidFill>
            <a:srgbClr val="0C343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 more at </a:t>
            </a:r>
            <a:r>
              <a:rPr b="1" lang="en" sz="1500" u="sng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www.mvmsgt.weebly.com</a:t>
            </a:r>
            <a:endParaRPr b="1" sz="15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-329100" y="1614700"/>
            <a:ext cx="3247500" cy="14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Meet the Related Arts Team</a:t>
            </a:r>
            <a:endParaRPr sz="3200"/>
          </a:p>
        </p:txBody>
      </p:sp>
      <p:graphicFrame>
        <p:nvGraphicFramePr>
          <p:cNvPr id="210" name="Google Shape;210;p34"/>
          <p:cNvGraphicFramePr/>
          <p:nvPr/>
        </p:nvGraphicFramePr>
        <p:xfrm>
          <a:off x="2616300" y="22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{79174F2C-4572-438C-87FA-37B78F5D28A3}</a:tableStyleId>
              </a:tblPr>
              <a:tblGrid>
                <a:gridCol w="3181775"/>
                <a:gridCol w="31817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Ms. Bonner: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Careers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Mrs. Grimes: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Chorus 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and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Music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Ms. Hall: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Digital Citizenship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Mr. Sindler: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Band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2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Mrs. Pearce: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Family 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and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Consumer Science (FACS)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Mrs. Bateman: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General Music and Band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Mrs. Kuruc: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Art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Mr. DeBeal: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Orchestra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Mr. Mitchell: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Art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Mrs. Marble: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Health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Mrs. Balimtas 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and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Mrs. Capecci: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Reading Seminar</a:t>
                      </a:r>
                      <a:endParaRPr sz="1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Ms. Kenney 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and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Mr. Tucci:</a:t>
                      </a:r>
                      <a:r>
                        <a:rPr lang="en" sz="18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PE and Health</a:t>
                      </a:r>
                      <a:endParaRPr sz="18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3171325" y="1886875"/>
            <a:ext cx="2696100" cy="20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the 6th Grade Team</a:t>
            </a:r>
            <a:endParaRPr/>
          </a:p>
        </p:txBody>
      </p:sp>
      <p:sp>
        <p:nvSpPr>
          <p:cNvPr id="216" name="Google Shape;216;p35"/>
          <p:cNvSpPr/>
          <p:nvPr/>
        </p:nvSpPr>
        <p:spPr>
          <a:xfrm>
            <a:off x="6611870" y="2571750"/>
            <a:ext cx="1382252" cy="483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FF"/>
                </a:solidFill>
                <a:latin typeface="Arial"/>
              </a:rPr>
              <a:t>Math</a:t>
            </a:r>
          </a:p>
        </p:txBody>
      </p:sp>
      <p:sp>
        <p:nvSpPr>
          <p:cNvPr id="217" name="Google Shape;217;p35"/>
          <p:cNvSpPr/>
          <p:nvPr/>
        </p:nvSpPr>
        <p:spPr>
          <a:xfrm>
            <a:off x="289800" y="2876050"/>
            <a:ext cx="2760101" cy="5298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FF"/>
                </a:solidFill>
                <a:latin typeface="Arial"/>
              </a:rPr>
              <a:t>Geography</a:t>
            </a:r>
          </a:p>
        </p:txBody>
      </p:sp>
      <p:sp>
        <p:nvSpPr>
          <p:cNvPr id="218" name="Google Shape;218;p35"/>
          <p:cNvSpPr/>
          <p:nvPr/>
        </p:nvSpPr>
        <p:spPr>
          <a:xfrm>
            <a:off x="5913398" y="335459"/>
            <a:ext cx="2485496" cy="52988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FF"/>
                </a:solidFill>
                <a:latin typeface="Arial"/>
              </a:rPr>
              <a:t>Science</a:t>
            </a:r>
          </a:p>
        </p:txBody>
      </p:sp>
      <p:sp>
        <p:nvSpPr>
          <p:cNvPr id="219" name="Google Shape;219;p35"/>
          <p:cNvSpPr/>
          <p:nvPr/>
        </p:nvSpPr>
        <p:spPr>
          <a:xfrm>
            <a:off x="470321" y="335453"/>
            <a:ext cx="2109214" cy="623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FF"/>
                </a:solidFill>
                <a:latin typeface="Arial"/>
              </a:rPr>
              <a:t>English</a:t>
            </a:r>
          </a:p>
        </p:txBody>
      </p:sp>
      <p:sp>
        <p:nvSpPr>
          <p:cNvPr id="220" name="Google Shape;220;p35"/>
          <p:cNvSpPr txBox="1"/>
          <p:nvPr/>
        </p:nvSpPr>
        <p:spPr>
          <a:xfrm>
            <a:off x="6136350" y="3055300"/>
            <a:ext cx="2779200" cy="12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Mrs. Cutsail</a:t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Mr. Colonna</a:t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Ms. DeLitto</a:t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Mrs. Kupisch</a:t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5913400" y="1057683"/>
            <a:ext cx="2779200" cy="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Mrs. Gavazzi</a:t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Mrs. Mezeivtch</a:t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392125" y="1008271"/>
            <a:ext cx="2779200" cy="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Mr. Jennifer</a:t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Mr. Klingler</a:t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Mr. Colonna</a:t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3" name="Google Shape;223;p35"/>
          <p:cNvSpPr txBox="1"/>
          <p:nvPr/>
        </p:nvSpPr>
        <p:spPr>
          <a:xfrm>
            <a:off x="470325" y="3556783"/>
            <a:ext cx="2779200" cy="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Mr. Biniak</a:t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Mr. Grabau</a:t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Mr. Lewis</a:t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3822225" y="597575"/>
            <a:ext cx="50100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Top 10 Tips For A Successful School Year</a:t>
            </a:r>
            <a:endParaRPr sz="6000"/>
          </a:p>
        </p:txBody>
      </p:sp>
      <p:pic>
        <p:nvPicPr>
          <p:cNvPr id="229" name="Google Shape;229;p3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695" y="1038201"/>
            <a:ext cx="2874105" cy="28651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0475" r="10467" t="0"/>
          <a:stretch/>
        </p:blipFill>
        <p:spPr>
          <a:xfrm>
            <a:off x="3047650" y="0"/>
            <a:ext cx="6096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7"/>
          <p:cNvSpPr txBox="1"/>
          <p:nvPr>
            <p:ph type="title"/>
          </p:nvPr>
        </p:nvSpPr>
        <p:spPr>
          <a:xfrm>
            <a:off x="289975" y="1393300"/>
            <a:ext cx="2566200" cy="207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#1.  </a:t>
            </a:r>
            <a:r>
              <a:rPr lang="en" sz="3000"/>
              <a:t>Eat a healthy breakfast each morning.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275" y="877225"/>
            <a:ext cx="5440428" cy="362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8"/>
          <p:cNvSpPr txBox="1"/>
          <p:nvPr>
            <p:ph idx="2" type="body"/>
          </p:nvPr>
        </p:nvSpPr>
        <p:spPr>
          <a:xfrm>
            <a:off x="5953175" y="724200"/>
            <a:ext cx="28233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3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#2.  </a:t>
            </a:r>
            <a:r>
              <a:rPr b="1" lang="en" sz="3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Be on time for class.</a:t>
            </a:r>
            <a:endParaRPr b="1" sz="3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9"/>
          <p:cNvSpPr/>
          <p:nvPr/>
        </p:nvSpPr>
        <p:spPr>
          <a:xfrm>
            <a:off x="3392250" y="2409200"/>
            <a:ext cx="3861300" cy="273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9"/>
          <p:cNvSpPr txBox="1"/>
          <p:nvPr>
            <p:ph type="title"/>
          </p:nvPr>
        </p:nvSpPr>
        <p:spPr>
          <a:xfrm>
            <a:off x="3762150" y="2970050"/>
            <a:ext cx="3232500" cy="138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#3.  </a:t>
            </a:r>
            <a:r>
              <a:rPr lang="en" sz="2600"/>
              <a:t>Have a dedicated space to complete your work.</a:t>
            </a:r>
            <a:endParaRPr sz="2600"/>
          </a:p>
        </p:txBody>
      </p:sp>
      <p:sp>
        <p:nvSpPr>
          <p:cNvPr id="249" name="Google Shape;249;p39"/>
          <p:cNvSpPr txBox="1"/>
          <p:nvPr>
            <p:ph idx="1" type="body"/>
          </p:nvPr>
        </p:nvSpPr>
        <p:spPr>
          <a:xfrm>
            <a:off x="3706550" y="4352150"/>
            <a:ext cx="32325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But make it neater than this one! 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/>
          <p:nvPr>
            <p:ph type="title"/>
          </p:nvPr>
        </p:nvSpPr>
        <p:spPr>
          <a:xfrm>
            <a:off x="5172950" y="923700"/>
            <a:ext cx="3370500" cy="3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#4.  </a:t>
            </a:r>
            <a:r>
              <a:rPr lang="en"/>
              <a:t>Be kind to others.</a:t>
            </a:r>
            <a:endParaRPr/>
          </a:p>
        </p:txBody>
      </p:sp>
      <p:pic>
        <p:nvPicPr>
          <p:cNvPr id="255" name="Google Shape;255;p4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675" y="597575"/>
            <a:ext cx="3146525" cy="41953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</a:t>
            </a:r>
            <a:r>
              <a:rPr lang="en"/>
              <a:t>Administrative</a:t>
            </a:r>
            <a:r>
              <a:rPr lang="en"/>
              <a:t> Team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Lynnette</a:t>
            </a:r>
            <a:r>
              <a:rPr lang="en" sz="2500">
                <a:solidFill>
                  <a:srgbClr val="000000"/>
                </a:solidFill>
              </a:rPr>
              <a:t> Moore, Principal       Kimberly Hess, Assistant Principal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b="0" l="0" r="29" t="0"/>
          <a:stretch/>
        </p:blipFill>
        <p:spPr>
          <a:xfrm>
            <a:off x="1226750" y="2068800"/>
            <a:ext cx="2067275" cy="227685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04775">
              <a:srgbClr val="000000">
                <a:alpha val="50000"/>
              </a:srgbClr>
            </a:outerShdw>
          </a:effectLst>
        </p:spPr>
      </p:pic>
      <p:pic>
        <p:nvPicPr>
          <p:cNvPr id="122" name="Google Shape;1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8400" y="2068800"/>
            <a:ext cx="1832975" cy="2153575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0477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0461" r="10461" t="0"/>
          <a:stretch/>
        </p:blipFill>
        <p:spPr>
          <a:xfrm>
            <a:off x="3047650" y="0"/>
            <a:ext cx="60963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1"/>
          <p:cNvSpPr txBox="1"/>
          <p:nvPr>
            <p:ph type="title"/>
          </p:nvPr>
        </p:nvSpPr>
        <p:spPr>
          <a:xfrm>
            <a:off x="185350" y="679625"/>
            <a:ext cx="2683200" cy="29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#5.  </a:t>
            </a:r>
            <a:r>
              <a:rPr lang="en" sz="4000">
                <a:solidFill>
                  <a:srgbClr val="000000"/>
                </a:solidFill>
              </a:rPr>
              <a:t>Ask for help when you need it.</a:t>
            </a:r>
            <a:endParaRPr sz="4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2">
            <a:hlinkClick r:id="rId3"/>
          </p:cNvPr>
          <p:cNvPicPr preferRelativeResize="0"/>
          <p:nvPr/>
        </p:nvPicPr>
        <p:blipFill rotWithShape="1">
          <a:blip r:embed="rId4">
            <a:alphaModFix amt="90000"/>
          </a:blip>
          <a:srcRect b="0" l="16837" r="16844" t="0"/>
          <a:stretch/>
        </p:blipFill>
        <p:spPr>
          <a:xfrm>
            <a:off x="4397250" y="391425"/>
            <a:ext cx="4215300" cy="4237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7" name="Google Shape;267;p42"/>
          <p:cNvSpPr txBox="1"/>
          <p:nvPr>
            <p:ph type="title"/>
          </p:nvPr>
        </p:nvSpPr>
        <p:spPr>
          <a:xfrm>
            <a:off x="563750" y="851900"/>
            <a:ext cx="4532100" cy="3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#6.  Make a schedule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 to it.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0599" r="10591" t="0"/>
          <a:stretch/>
        </p:blipFill>
        <p:spPr>
          <a:xfrm>
            <a:off x="3047650" y="0"/>
            <a:ext cx="60963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3"/>
          <p:cNvSpPr txBox="1"/>
          <p:nvPr>
            <p:ph type="title"/>
          </p:nvPr>
        </p:nvSpPr>
        <p:spPr>
          <a:xfrm>
            <a:off x="207900" y="1096800"/>
            <a:ext cx="2683200" cy="18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#7.  </a:t>
            </a:r>
            <a:r>
              <a:rPr lang="en" sz="3000"/>
              <a:t>Get plenty of rest at night.</a:t>
            </a:r>
            <a:endParaRPr sz="3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4">
            <a:hlinkClick r:id="rId3"/>
          </p:cNvPr>
          <p:cNvPicPr preferRelativeResize="0"/>
          <p:nvPr/>
        </p:nvPicPr>
        <p:blipFill rotWithShape="1">
          <a:blip r:embed="rId4">
            <a:alphaModFix amt="50000"/>
          </a:blip>
          <a:srcRect b="1946" l="-25437" r="-22886" t="33586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4"/>
          <p:cNvSpPr txBox="1"/>
          <p:nvPr>
            <p:ph type="ctrTitle"/>
          </p:nvPr>
        </p:nvSpPr>
        <p:spPr>
          <a:xfrm>
            <a:off x="1849050" y="1465750"/>
            <a:ext cx="5445900" cy="26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#8.  Give your best effort.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299" r="2299" t="0"/>
          <a:stretch/>
        </p:blipFill>
        <p:spPr>
          <a:xfrm>
            <a:off x="4011000" y="25"/>
            <a:ext cx="5133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5"/>
          <p:cNvSpPr txBox="1"/>
          <p:nvPr>
            <p:ph type="ctrTitle"/>
          </p:nvPr>
        </p:nvSpPr>
        <p:spPr>
          <a:xfrm>
            <a:off x="473025" y="1310875"/>
            <a:ext cx="3224400" cy="30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#9.  </a:t>
            </a:r>
            <a:r>
              <a:rPr lang="en" sz="3600">
                <a:solidFill>
                  <a:srgbClr val="000000"/>
                </a:solidFill>
              </a:rPr>
              <a:t>Stay positive and believe in yourself.</a:t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5548" r="5539" t="0"/>
          <a:stretch/>
        </p:blipFill>
        <p:spPr>
          <a:xfrm>
            <a:off x="0" y="0"/>
            <a:ext cx="5784051" cy="309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149" t="0"/>
          <a:stretch/>
        </p:blipFill>
        <p:spPr>
          <a:xfrm>
            <a:off x="0" y="2447725"/>
            <a:ext cx="5784051" cy="26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6"/>
          <p:cNvSpPr txBox="1"/>
          <p:nvPr>
            <p:ph type="ctrTitle"/>
          </p:nvPr>
        </p:nvSpPr>
        <p:spPr>
          <a:xfrm>
            <a:off x="5964450" y="913500"/>
            <a:ext cx="2916900" cy="3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#10.  Have fun and learn something new!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/>
          <p:nvPr>
            <p:ph type="title"/>
          </p:nvPr>
        </p:nvSpPr>
        <p:spPr>
          <a:xfrm>
            <a:off x="311700" y="1384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class!</a:t>
            </a:r>
            <a:endParaRPr/>
          </a:p>
        </p:txBody>
      </p:sp>
      <p:sp>
        <p:nvSpPr>
          <p:cNvPr id="298" name="Google Shape;298;p47"/>
          <p:cNvSpPr txBox="1"/>
          <p:nvPr>
            <p:ph idx="1" type="body"/>
          </p:nvPr>
        </p:nvSpPr>
        <p:spPr>
          <a:xfrm>
            <a:off x="311700" y="1152700"/>
            <a:ext cx="8520600" cy="26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</a:rPr>
              <a:t>Let’s practice going to </a:t>
            </a:r>
            <a:r>
              <a:rPr b="1" lang="en" sz="2600">
                <a:solidFill>
                  <a:srgbClr val="FFFFFF"/>
                </a:solidFill>
              </a:rPr>
              <a:t>first period</a:t>
            </a:r>
            <a:r>
              <a:rPr lang="en" sz="2600">
                <a:solidFill>
                  <a:srgbClr val="FFFFFF"/>
                </a:solidFill>
              </a:rPr>
              <a:t>.  There, you can say hello to your teacher and ask any questions you may have. Leave this meet and go to the code listed on the next slide. </a:t>
            </a:r>
            <a:r>
              <a:rPr lang="en" sz="2600" u="sng">
                <a:solidFill>
                  <a:srgbClr val="FFFFFF"/>
                </a:solidFill>
              </a:rPr>
              <a:t>Write it down before you leave so you don’t forget.</a:t>
            </a:r>
            <a:r>
              <a:rPr lang="en" sz="2600">
                <a:solidFill>
                  <a:srgbClr val="FFFFFF"/>
                </a:solidFill>
              </a:rPr>
              <a:t> If you don’t know your first period teacher, no worries. We have a place for you to go. 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/>
          <p:nvPr>
            <p:ph type="title"/>
          </p:nvPr>
        </p:nvSpPr>
        <p:spPr>
          <a:xfrm>
            <a:off x="311700" y="1515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period teacher names </a:t>
            </a:r>
            <a:r>
              <a:rPr lang="en"/>
              <a:t>and</a:t>
            </a:r>
            <a:r>
              <a:rPr lang="en"/>
              <a:t> codes</a:t>
            </a:r>
            <a:endParaRPr/>
          </a:p>
        </p:txBody>
      </p:sp>
      <p:graphicFrame>
        <p:nvGraphicFramePr>
          <p:cNvPr id="304" name="Google Shape;304;p48"/>
          <p:cNvGraphicFramePr/>
          <p:nvPr/>
        </p:nvGraphicFramePr>
        <p:xfrm>
          <a:off x="952500" y="85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{79174F2C-4572-438C-87FA-37B78F5D28A3}</a:tableStyleId>
              </a:tblPr>
              <a:tblGrid>
                <a:gridCol w="2198450"/>
                <a:gridCol w="3006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Cutsail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mvms-ocutsail-pd1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DeLitto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mvms-cdelitto-pd1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Kupisch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mvms-mkupisch-pd1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Bonner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mvms-pbonner-pd1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Balimtas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mvms-rbalimtas-pd1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Lewis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mvms-slewis-pd1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Grabau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mvms-egrabau-pd1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05" name="Google Shape;305;p48"/>
          <p:cNvSpPr txBox="1"/>
          <p:nvPr/>
        </p:nvSpPr>
        <p:spPr>
          <a:xfrm>
            <a:off x="6630000" y="3237475"/>
            <a:ext cx="22023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But wait...there’s more...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6" name="Google Shape;306;p48"/>
          <p:cNvSpPr/>
          <p:nvPr/>
        </p:nvSpPr>
        <p:spPr>
          <a:xfrm>
            <a:off x="7031250" y="4058250"/>
            <a:ext cx="1295100" cy="50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/>
          <p:cNvSpPr txBox="1"/>
          <p:nvPr>
            <p:ph type="title"/>
          </p:nvPr>
        </p:nvSpPr>
        <p:spPr>
          <a:xfrm>
            <a:off x="311700" y="1515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period teacher names and codes</a:t>
            </a:r>
            <a:endParaRPr/>
          </a:p>
        </p:txBody>
      </p:sp>
      <p:graphicFrame>
        <p:nvGraphicFramePr>
          <p:cNvPr id="312" name="Google Shape;312;p49"/>
          <p:cNvGraphicFramePr/>
          <p:nvPr/>
        </p:nvGraphicFramePr>
        <p:xfrm>
          <a:off x="1969325" y="105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{79174F2C-4572-438C-87FA-37B78F5D28A3}</a:tableStyleId>
              </a:tblPr>
              <a:tblGrid>
                <a:gridCol w="2198450"/>
                <a:gridCol w="3006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Mezeivtch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mvms-emezeivtch-pd1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Gavazzi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mvms-ggavazzi-pd1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Klingler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mvms-mklingler-pd1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Jennifer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mvms-jjennifer-pd1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Hall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mvms-khall-pd1</a:t>
                      </a:r>
                      <a:endParaRPr sz="2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13" name="Google Shape;313;p49"/>
          <p:cNvSpPr txBox="1"/>
          <p:nvPr/>
        </p:nvSpPr>
        <p:spPr>
          <a:xfrm>
            <a:off x="952500" y="3591375"/>
            <a:ext cx="78798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1714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 View Mission Statement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08865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Mount View Middle School is committed to academic excellence as we educate young adolescents in a safe and innovative environment in which we appreciate diversity and promote learning for a lifetime.</a:t>
            </a:r>
            <a:endParaRPr sz="1900"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400" y="1313775"/>
            <a:ext cx="3954898" cy="296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1805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Services Team</a:t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803950"/>
            <a:ext cx="8357400" cy="41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000000"/>
                </a:solidFill>
              </a:rPr>
              <a:t>Mrs. Marton 									</a:t>
            </a:r>
            <a:r>
              <a:rPr lang="en" sz="2200" u="sng">
                <a:solidFill>
                  <a:schemeClr val="dk2"/>
                </a:solidFill>
              </a:rPr>
              <a:t>Mrs. O’Ferrall</a:t>
            </a:r>
            <a:endParaRPr sz="22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6th Grade (Last names A - L)	</a:t>
            </a:r>
            <a:r>
              <a:rPr lang="en" sz="2200" u="sng">
                <a:solidFill>
                  <a:srgbClr val="000000"/>
                </a:solidFill>
              </a:rPr>
              <a:t>						</a:t>
            </a:r>
            <a:r>
              <a:rPr lang="en">
                <a:solidFill>
                  <a:schemeClr val="dk2"/>
                </a:solidFill>
              </a:rPr>
              <a:t>6th grade (Last names M - Z)</a:t>
            </a:r>
            <a:endParaRPr sz="2600" u="sng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8th Grade										7th Grade</a:t>
            </a:r>
            <a:endParaRPr sz="2200" u="sng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000000"/>
                </a:solidFill>
              </a:rPr>
              <a:t>								</a:t>
            </a:r>
            <a:endParaRPr sz="22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6" name="Google Shape;136;p25"/>
          <p:cNvPicPr preferRelativeResize="0"/>
          <p:nvPr/>
        </p:nvPicPr>
        <p:blipFill rotWithShape="1">
          <a:blip r:embed="rId3">
            <a:alphaModFix/>
          </a:blip>
          <a:srcRect b="18187" l="39781" r="41649" t="0"/>
          <a:stretch/>
        </p:blipFill>
        <p:spPr>
          <a:xfrm>
            <a:off x="737400" y="2493725"/>
            <a:ext cx="2055875" cy="220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 rotWithShape="1">
          <a:blip r:embed="rId3">
            <a:alphaModFix/>
          </a:blip>
          <a:srcRect b="18187" l="59604" r="21827" t="0"/>
          <a:stretch/>
        </p:blipFill>
        <p:spPr>
          <a:xfrm>
            <a:off x="6042354" y="2493725"/>
            <a:ext cx="2152424" cy="23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lcon" id="142" name="Google Shape;14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92436">
            <a:off x="6412488" y="1158464"/>
            <a:ext cx="2271974" cy="3576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286775"/>
            <a:ext cx="8520600" cy="8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accent2"/>
                </a:solidFill>
              </a:rPr>
              <a:t>SoaRRR Like a Falcon</a:t>
            </a:r>
            <a:endParaRPr sz="5400">
              <a:solidFill>
                <a:schemeClr val="accent2"/>
              </a:solidFill>
            </a:endParaRPr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408050"/>
            <a:ext cx="8520600" cy="31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R = Respectful</a:t>
            </a:r>
            <a:endParaRPr sz="48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R = Responsible</a:t>
            </a:r>
            <a:endParaRPr sz="48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R = Ready</a:t>
            </a:r>
            <a:endParaRPr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253450" y="2762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PTA President: Phuong Dam</a:t>
            </a:r>
            <a:endParaRPr/>
          </a:p>
        </p:txBody>
      </p:sp>
      <p:sp>
        <p:nvSpPr>
          <p:cNvPr id="150" name="Google Shape;150;p27"/>
          <p:cNvSpPr txBox="1"/>
          <p:nvPr/>
        </p:nvSpPr>
        <p:spPr>
          <a:xfrm>
            <a:off x="1273500" y="3572950"/>
            <a:ext cx="6597000" cy="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https://mvmspta.weebly.com</a:t>
            </a:r>
            <a:endParaRPr sz="24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000" y="246525"/>
            <a:ext cx="81915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>
            <p:ph type="title"/>
          </p:nvPr>
        </p:nvSpPr>
        <p:spPr>
          <a:xfrm>
            <a:off x="1432375" y="240525"/>
            <a:ext cx="7823700" cy="6234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Library Media Center  - Mrs. Finley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5272">
            <a:off x="255826" y="-32583"/>
            <a:ext cx="1733950" cy="174641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1367125" y="4527175"/>
            <a:ext cx="6286500" cy="6723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Source Sans Pro"/>
                <a:ea typeface="Source Sans Pro"/>
                <a:cs typeface="Source Sans Pro"/>
                <a:sym typeface="Source Sans Pro"/>
              </a:rPr>
              <a:t>See </a:t>
            </a:r>
            <a:r>
              <a:rPr b="1" i="1" lang="en" sz="1700">
                <a:latin typeface="Source Sans Pro"/>
                <a:ea typeface="Source Sans Pro"/>
                <a:cs typeface="Source Sans Pro"/>
                <a:sym typeface="Source Sans Pro"/>
              </a:rPr>
              <a:t>MVMS Student Resources</a:t>
            </a:r>
            <a:r>
              <a:rPr b="1" lang="en" sz="1700">
                <a:latin typeface="Source Sans Pro"/>
                <a:ea typeface="Source Sans Pro"/>
                <a:cs typeface="Source Sans Pro"/>
                <a:sym typeface="Source Sans Pro"/>
              </a:rPr>
              <a:t> for Library Information</a:t>
            </a:r>
            <a:endParaRPr b="1" sz="1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Source Sans Pro"/>
                <a:ea typeface="Source Sans Pro"/>
                <a:cs typeface="Source Sans Pro"/>
                <a:sym typeface="Source Sans Pro"/>
              </a:rPr>
              <a:t>Orientation Next Thursday   - Falcons      To Read  </a:t>
            </a:r>
            <a:endParaRPr b="1" sz="1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" name="Google Shape;160;p28"/>
          <p:cNvSpPr/>
          <p:nvPr/>
        </p:nvSpPr>
        <p:spPr>
          <a:xfrm>
            <a:off x="5806893" y="4904475"/>
            <a:ext cx="153900" cy="239100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475825" y="727750"/>
            <a:ext cx="3726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to Know Canvas</a:t>
            </a:r>
            <a:endParaRPr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165800" y="1517250"/>
            <a:ext cx="445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r>
              <a:rPr lang="en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https://hcpss.instructure.com/courses/9495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</a:rPr>
              <a:t>Canvas courses will be visible SEPTEMBER 5th.  Teachers will send out Google Meet codes as course announcements AND put the codes on the Canvas calendar.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3377" y="818500"/>
            <a:ext cx="4060126" cy="37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1875" y="305400"/>
            <a:ext cx="4490251" cy="2806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3" name="Google Shape;173;p30"/>
          <p:cNvSpPr txBox="1"/>
          <p:nvPr>
            <p:ph type="title"/>
          </p:nvPr>
        </p:nvSpPr>
        <p:spPr>
          <a:xfrm>
            <a:off x="134050" y="0"/>
            <a:ext cx="8296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Up Course Calendar</a:t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234050" y="698250"/>
            <a:ext cx="3161400" cy="35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000000"/>
                </a:solidFill>
              </a:rPr>
              <a:t>On Canvas Calendar page:</a:t>
            </a:r>
            <a:endParaRPr sz="15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Select your 4 fall semester courses, so colors appear in the boxes to the left of the course name.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Calendar events will appear on your calendar for any classes selected.  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Remove</a:t>
            </a:r>
            <a:r>
              <a:rPr lang="en" sz="1500">
                <a:solidFill>
                  <a:srgbClr val="000000"/>
                </a:solidFill>
              </a:rPr>
              <a:t> the color box from any courses in which you are not currently participating.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Be sure </a:t>
            </a:r>
            <a:r>
              <a:rPr b="1" lang="en" sz="1500">
                <a:solidFill>
                  <a:srgbClr val="000000"/>
                </a:solidFill>
              </a:rPr>
              <a:t>Mount View Middle School Student Resources</a:t>
            </a:r>
            <a:r>
              <a:rPr lang="en" sz="1500">
                <a:solidFill>
                  <a:srgbClr val="000000"/>
                </a:solidFill>
              </a:rPr>
              <a:t> is selected.   School activities are posted there.</a:t>
            </a:r>
            <a:r>
              <a:rPr lang="en" sz="1500">
                <a:solidFill>
                  <a:srgbClr val="000000"/>
                </a:solidFill>
              </a:rPr>
              <a:t>  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3300" y="2752725"/>
            <a:ext cx="2247900" cy="23907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6" name="Google Shape;176;p30"/>
          <p:cNvSpPr/>
          <p:nvPr/>
        </p:nvSpPr>
        <p:spPr>
          <a:xfrm rot="3097793">
            <a:off x="4725258" y="758232"/>
            <a:ext cx="426266" cy="85300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0"/>
          <p:cNvSpPr/>
          <p:nvPr/>
        </p:nvSpPr>
        <p:spPr>
          <a:xfrm rot="3097793">
            <a:off x="8464058" y="3405507"/>
            <a:ext cx="426266" cy="85300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0"/>
          <p:cNvSpPr/>
          <p:nvPr/>
        </p:nvSpPr>
        <p:spPr>
          <a:xfrm rot="3098262">
            <a:off x="8679534" y="1114661"/>
            <a:ext cx="324830" cy="650131"/>
          </a:xfrm>
          <a:prstGeom prst="downArrow">
            <a:avLst>
              <a:gd fmla="val 49605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0"/>
          <p:cNvSpPr txBox="1"/>
          <p:nvPr/>
        </p:nvSpPr>
        <p:spPr>
          <a:xfrm>
            <a:off x="3599625" y="3516425"/>
            <a:ext cx="2247900" cy="1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Source Sans Pro"/>
                <a:ea typeface="Source Sans Pro"/>
                <a:cs typeface="Source Sans Pro"/>
                <a:sym typeface="Source Sans Pro"/>
              </a:rPr>
              <a:t>Class Meet codes will appear on your calendar.</a:t>
            </a:r>
            <a:endParaRPr b="1"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