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82" r:id="rId3"/>
    <p:sldId id="283" r:id="rId4"/>
    <p:sldId id="292" r:id="rId5"/>
    <p:sldId id="267" r:id="rId6"/>
    <p:sldId id="272" r:id="rId7"/>
    <p:sldId id="291" r:id="rId8"/>
    <p:sldId id="258" r:id="rId9"/>
    <p:sldId id="259" r:id="rId10"/>
    <p:sldId id="284" r:id="rId11"/>
    <p:sldId id="285" r:id="rId12"/>
    <p:sldId id="286" r:id="rId13"/>
    <p:sldId id="287" r:id="rId14"/>
    <p:sldId id="297" r:id="rId15"/>
    <p:sldId id="288" r:id="rId16"/>
    <p:sldId id="274" r:id="rId17"/>
    <p:sldId id="262" r:id="rId18"/>
    <p:sldId id="290" r:id="rId19"/>
    <p:sldId id="264" r:id="rId20"/>
    <p:sldId id="265" r:id="rId21"/>
    <p:sldId id="266" r:id="rId22"/>
    <p:sldId id="280" r:id="rId23"/>
    <p:sldId id="289" r:id="rId2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4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73"/>
    <p:restoredTop sz="92264"/>
  </p:normalViewPr>
  <p:slideViewPr>
    <p:cSldViewPr snapToGrid="0" snapToObjects="1">
      <p:cViewPr varScale="1">
        <p:scale>
          <a:sx n="106" d="100"/>
          <a:sy n="106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FAB7EB-8F40-CA4B-B583-91F9F012292B}" type="doc">
      <dgm:prSet loTypeId="urn:microsoft.com/office/officeart/2005/8/layout/pList1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540AFD-13C3-1249-B87C-51C537002DA7}">
      <dgm:prSet phldrT="[Text]"/>
      <dgm:spPr/>
      <dgm:t>
        <a:bodyPr/>
        <a:lstStyle/>
        <a:p>
          <a:r>
            <a:rPr lang="en-US" b="1" dirty="0" smtClean="0"/>
            <a:t>Instruction in Advanced-Level Skills</a:t>
          </a:r>
          <a:endParaRPr lang="en-US" b="1" dirty="0"/>
        </a:p>
      </dgm:t>
    </dgm:pt>
    <dgm:pt modelId="{9A3EC810-C89E-D34A-8773-5E8B13525C07}" type="parTrans" cxnId="{C9BF5027-0EAC-4C4C-A490-A7DEEEA2F450}">
      <dgm:prSet/>
      <dgm:spPr/>
      <dgm:t>
        <a:bodyPr/>
        <a:lstStyle/>
        <a:p>
          <a:endParaRPr lang="en-US"/>
        </a:p>
      </dgm:t>
    </dgm:pt>
    <dgm:pt modelId="{AB49207E-4111-2C4F-9D67-FA2D476E7B09}" type="sibTrans" cxnId="{C9BF5027-0EAC-4C4C-A490-A7DEEEA2F450}">
      <dgm:prSet/>
      <dgm:spPr/>
      <dgm:t>
        <a:bodyPr/>
        <a:lstStyle/>
        <a:p>
          <a:endParaRPr lang="en-US"/>
        </a:p>
      </dgm:t>
    </dgm:pt>
    <dgm:pt modelId="{874DF989-1296-5744-A6AC-C120ACA75E7D}">
      <dgm:prSet phldrT="[Text]"/>
      <dgm:spPr/>
      <dgm:t>
        <a:bodyPr/>
        <a:lstStyle/>
        <a:p>
          <a:r>
            <a:rPr lang="en-US" b="1" dirty="0" smtClean="0"/>
            <a:t>Open to All Interested Students</a:t>
          </a:r>
          <a:endParaRPr lang="en-US" b="1" dirty="0"/>
        </a:p>
      </dgm:t>
    </dgm:pt>
    <dgm:pt modelId="{C1CA6CC2-78A9-DA45-A80B-700D0072A13D}" type="parTrans" cxnId="{4EFC013E-7884-054A-ABF2-45B3D4517C5E}">
      <dgm:prSet/>
      <dgm:spPr/>
      <dgm:t>
        <a:bodyPr/>
        <a:lstStyle/>
        <a:p>
          <a:endParaRPr lang="en-US"/>
        </a:p>
      </dgm:t>
    </dgm:pt>
    <dgm:pt modelId="{6F1D0916-210A-3341-BD4D-E34E7AC8D7FE}" type="sibTrans" cxnId="{4EFC013E-7884-054A-ABF2-45B3D4517C5E}">
      <dgm:prSet/>
      <dgm:spPr/>
      <dgm:t>
        <a:bodyPr/>
        <a:lstStyle/>
        <a:p>
          <a:endParaRPr lang="en-US"/>
        </a:p>
      </dgm:t>
    </dgm:pt>
    <dgm:pt modelId="{FE8E3B7A-C6F1-4A46-9377-0EFE5E6F31FE}">
      <dgm:prSet phldrT="[Text]"/>
      <dgm:spPr/>
      <dgm:t>
        <a:bodyPr/>
        <a:lstStyle/>
        <a:p>
          <a:r>
            <a:rPr lang="en-US" b="1" dirty="0" smtClean="0"/>
            <a:t>Creative Production or Inquiry</a:t>
          </a:r>
          <a:endParaRPr lang="en-US" b="1" dirty="0"/>
        </a:p>
      </dgm:t>
    </dgm:pt>
    <dgm:pt modelId="{EDDCC018-75C3-DE44-84B7-044B67AD5CB1}" type="parTrans" cxnId="{7BFCEE53-8119-444E-A3C4-E97847FEACDC}">
      <dgm:prSet/>
      <dgm:spPr/>
      <dgm:t>
        <a:bodyPr/>
        <a:lstStyle/>
        <a:p>
          <a:endParaRPr lang="en-US"/>
        </a:p>
      </dgm:t>
    </dgm:pt>
    <dgm:pt modelId="{F1F0726C-A25A-8244-B40E-BFC97D49F181}" type="sibTrans" cxnId="{7BFCEE53-8119-444E-A3C4-E97847FEACDC}">
      <dgm:prSet/>
      <dgm:spPr/>
      <dgm:t>
        <a:bodyPr/>
        <a:lstStyle/>
        <a:p>
          <a:endParaRPr lang="en-US"/>
        </a:p>
      </dgm:t>
    </dgm:pt>
    <dgm:pt modelId="{2B34E4BD-B2DF-E74A-A2CC-ED22E8EA67F9}" type="pres">
      <dgm:prSet presAssocID="{A6FAB7EB-8F40-CA4B-B583-91F9F01229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16701B-6B66-9B47-85F9-1992FBA9B3BB}" type="pres">
      <dgm:prSet presAssocID="{1C540AFD-13C3-1249-B87C-51C537002DA7}" presName="compNode" presStyleCnt="0"/>
      <dgm:spPr/>
    </dgm:pt>
    <dgm:pt modelId="{2BBCD33C-EEF9-8541-BC23-7FE1861503B6}" type="pres">
      <dgm:prSet presAssocID="{1C540AFD-13C3-1249-B87C-51C537002DA7}" presName="pictRect" presStyleLbl="nod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F8DFE2CF-3041-884E-AF51-8FC2B85951E4}" type="pres">
      <dgm:prSet presAssocID="{1C540AFD-13C3-1249-B87C-51C537002DA7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AD5B9-99AE-B740-BEE7-0DA094C45C88}" type="pres">
      <dgm:prSet presAssocID="{AB49207E-4111-2C4F-9D67-FA2D476E7B0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AB6B164-8357-FB48-8B41-5979E12043B8}" type="pres">
      <dgm:prSet presAssocID="{874DF989-1296-5744-A6AC-C120ACA75E7D}" presName="compNode" presStyleCnt="0"/>
      <dgm:spPr/>
    </dgm:pt>
    <dgm:pt modelId="{2801AC6C-6947-9849-9839-98C257A4DBE5}" type="pres">
      <dgm:prSet presAssocID="{874DF989-1296-5744-A6AC-C120ACA75E7D}" presName="pictRect" presStyleLbl="node1" presStyleIdx="1" presStyleCnt="3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BDAFF699-2DB4-1149-A55D-2953C61CF37E}" type="pres">
      <dgm:prSet presAssocID="{874DF989-1296-5744-A6AC-C120ACA75E7D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F305D-E1B5-894C-BA10-8CAA9D6F603D}" type="pres">
      <dgm:prSet presAssocID="{6F1D0916-210A-3341-BD4D-E34E7AC8D7F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0A93B36-C7A5-EA4E-B54A-9877C0C33D84}" type="pres">
      <dgm:prSet presAssocID="{FE8E3B7A-C6F1-4A46-9377-0EFE5E6F31FE}" presName="compNode" presStyleCnt="0"/>
      <dgm:spPr/>
    </dgm:pt>
    <dgm:pt modelId="{04038ABA-7DDB-7347-A9E7-6CCFFCEB0B28}" type="pres">
      <dgm:prSet presAssocID="{FE8E3B7A-C6F1-4A46-9377-0EFE5E6F31FE}" presName="pictRect" presStyleLbl="node1" presStyleIdx="2" presStyleCnt="3" custLinFactNeighborX="2776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7527987D-FCE1-9844-A5DD-4B9BAD27479C}" type="pres">
      <dgm:prSet presAssocID="{FE8E3B7A-C6F1-4A46-9377-0EFE5E6F31FE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275CF6-422F-574E-A42E-BBBF575A5AD6}" type="presOf" srcId="{874DF989-1296-5744-A6AC-C120ACA75E7D}" destId="{BDAFF699-2DB4-1149-A55D-2953C61CF37E}" srcOrd="0" destOrd="0" presId="urn:microsoft.com/office/officeart/2005/8/layout/pList1#1"/>
    <dgm:cxn modelId="{4EFC013E-7884-054A-ABF2-45B3D4517C5E}" srcId="{A6FAB7EB-8F40-CA4B-B583-91F9F012292B}" destId="{874DF989-1296-5744-A6AC-C120ACA75E7D}" srcOrd="1" destOrd="0" parTransId="{C1CA6CC2-78A9-DA45-A80B-700D0072A13D}" sibTransId="{6F1D0916-210A-3341-BD4D-E34E7AC8D7FE}"/>
    <dgm:cxn modelId="{7BFCEE53-8119-444E-A3C4-E97847FEACDC}" srcId="{A6FAB7EB-8F40-CA4B-B583-91F9F012292B}" destId="{FE8E3B7A-C6F1-4A46-9377-0EFE5E6F31FE}" srcOrd="2" destOrd="0" parTransId="{EDDCC018-75C3-DE44-84B7-044B67AD5CB1}" sibTransId="{F1F0726C-A25A-8244-B40E-BFC97D49F181}"/>
    <dgm:cxn modelId="{FF755C38-E2A4-E941-93B8-8C97836590C7}" type="presOf" srcId="{1C540AFD-13C3-1249-B87C-51C537002DA7}" destId="{F8DFE2CF-3041-884E-AF51-8FC2B85951E4}" srcOrd="0" destOrd="0" presId="urn:microsoft.com/office/officeart/2005/8/layout/pList1#1"/>
    <dgm:cxn modelId="{C9BF5027-0EAC-4C4C-A490-A7DEEEA2F450}" srcId="{A6FAB7EB-8F40-CA4B-B583-91F9F012292B}" destId="{1C540AFD-13C3-1249-B87C-51C537002DA7}" srcOrd="0" destOrd="0" parTransId="{9A3EC810-C89E-D34A-8773-5E8B13525C07}" sibTransId="{AB49207E-4111-2C4F-9D67-FA2D476E7B09}"/>
    <dgm:cxn modelId="{FA57E4C6-8BEA-5B43-AE0B-5D447AFBA5F2}" type="presOf" srcId="{FE8E3B7A-C6F1-4A46-9377-0EFE5E6F31FE}" destId="{7527987D-FCE1-9844-A5DD-4B9BAD27479C}" srcOrd="0" destOrd="0" presId="urn:microsoft.com/office/officeart/2005/8/layout/pList1#1"/>
    <dgm:cxn modelId="{C52ABBDD-6921-E349-BBB9-27508184AA99}" type="presOf" srcId="{AB49207E-4111-2C4F-9D67-FA2D476E7B09}" destId="{C75AD5B9-99AE-B740-BEE7-0DA094C45C88}" srcOrd="0" destOrd="0" presId="urn:microsoft.com/office/officeart/2005/8/layout/pList1#1"/>
    <dgm:cxn modelId="{FA690F5D-A7DB-6D47-86BC-42DCFE041C17}" type="presOf" srcId="{A6FAB7EB-8F40-CA4B-B583-91F9F012292B}" destId="{2B34E4BD-B2DF-E74A-A2CC-ED22E8EA67F9}" srcOrd="0" destOrd="0" presId="urn:microsoft.com/office/officeart/2005/8/layout/pList1#1"/>
    <dgm:cxn modelId="{928C807A-3D5A-B642-8FB3-FB3752F0CF4D}" type="presOf" srcId="{6F1D0916-210A-3341-BD4D-E34E7AC8D7FE}" destId="{3BCF305D-E1B5-894C-BA10-8CAA9D6F603D}" srcOrd="0" destOrd="0" presId="urn:microsoft.com/office/officeart/2005/8/layout/pList1#1"/>
    <dgm:cxn modelId="{5E004B38-290A-134F-A733-7585D20FB88B}" type="presParOf" srcId="{2B34E4BD-B2DF-E74A-A2CC-ED22E8EA67F9}" destId="{5916701B-6B66-9B47-85F9-1992FBA9B3BB}" srcOrd="0" destOrd="0" presId="urn:microsoft.com/office/officeart/2005/8/layout/pList1#1"/>
    <dgm:cxn modelId="{E27F07E2-327A-5248-A1B7-AD6DA372149B}" type="presParOf" srcId="{5916701B-6B66-9B47-85F9-1992FBA9B3BB}" destId="{2BBCD33C-EEF9-8541-BC23-7FE1861503B6}" srcOrd="0" destOrd="0" presId="urn:microsoft.com/office/officeart/2005/8/layout/pList1#1"/>
    <dgm:cxn modelId="{A2F58B9F-A458-3348-B993-69E2B246D83F}" type="presParOf" srcId="{5916701B-6B66-9B47-85F9-1992FBA9B3BB}" destId="{F8DFE2CF-3041-884E-AF51-8FC2B85951E4}" srcOrd="1" destOrd="0" presId="urn:microsoft.com/office/officeart/2005/8/layout/pList1#1"/>
    <dgm:cxn modelId="{5D293454-A46A-F248-A9F6-C45ACCC98665}" type="presParOf" srcId="{2B34E4BD-B2DF-E74A-A2CC-ED22E8EA67F9}" destId="{C75AD5B9-99AE-B740-BEE7-0DA094C45C88}" srcOrd="1" destOrd="0" presId="urn:microsoft.com/office/officeart/2005/8/layout/pList1#1"/>
    <dgm:cxn modelId="{D5E591B4-A278-E148-A88C-E168CCF12981}" type="presParOf" srcId="{2B34E4BD-B2DF-E74A-A2CC-ED22E8EA67F9}" destId="{CAB6B164-8357-FB48-8B41-5979E12043B8}" srcOrd="2" destOrd="0" presId="urn:microsoft.com/office/officeart/2005/8/layout/pList1#1"/>
    <dgm:cxn modelId="{CEA07B12-6B6E-3E4B-B6E0-31767B8DBA64}" type="presParOf" srcId="{CAB6B164-8357-FB48-8B41-5979E12043B8}" destId="{2801AC6C-6947-9849-9839-98C257A4DBE5}" srcOrd="0" destOrd="0" presId="urn:microsoft.com/office/officeart/2005/8/layout/pList1#1"/>
    <dgm:cxn modelId="{1D4DE57A-CD1B-1747-B924-E218D2750327}" type="presParOf" srcId="{CAB6B164-8357-FB48-8B41-5979E12043B8}" destId="{BDAFF699-2DB4-1149-A55D-2953C61CF37E}" srcOrd="1" destOrd="0" presId="urn:microsoft.com/office/officeart/2005/8/layout/pList1#1"/>
    <dgm:cxn modelId="{A9D137A3-E537-7D4C-93AF-8883C8AC17B4}" type="presParOf" srcId="{2B34E4BD-B2DF-E74A-A2CC-ED22E8EA67F9}" destId="{3BCF305D-E1B5-894C-BA10-8CAA9D6F603D}" srcOrd="3" destOrd="0" presId="urn:microsoft.com/office/officeart/2005/8/layout/pList1#1"/>
    <dgm:cxn modelId="{6CEA8266-ED92-D84D-AEC5-758476966863}" type="presParOf" srcId="{2B34E4BD-B2DF-E74A-A2CC-ED22E8EA67F9}" destId="{30A93B36-C7A5-EA4E-B54A-9877C0C33D84}" srcOrd="4" destOrd="0" presId="urn:microsoft.com/office/officeart/2005/8/layout/pList1#1"/>
    <dgm:cxn modelId="{E0C8B20F-9F27-CB42-B170-3624BD1AD410}" type="presParOf" srcId="{30A93B36-C7A5-EA4E-B54A-9877C0C33D84}" destId="{04038ABA-7DDB-7347-A9E7-6CCFFCEB0B28}" srcOrd="0" destOrd="0" presId="urn:microsoft.com/office/officeart/2005/8/layout/pList1#1"/>
    <dgm:cxn modelId="{05FAB98A-CBB6-1347-9036-05CE1C8D574E}" type="presParOf" srcId="{30A93B36-C7A5-EA4E-B54A-9877C0C33D84}" destId="{7527987D-FCE1-9844-A5DD-4B9BAD27479C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7DA26D-4F74-7D4A-B1E9-D2F578839976}" type="doc">
      <dgm:prSet loTypeId="urn:microsoft.com/office/officeart/2005/8/layout/vList4#2" loCatId="list" qsTypeId="urn:microsoft.com/office/officeart/2005/8/quickstyle/simple4" qsCatId="simple" csTypeId="urn:microsoft.com/office/officeart/2005/8/colors/accent3_2" csCatId="accent3" phldr="1"/>
      <dgm:spPr/>
    </dgm:pt>
    <dgm:pt modelId="{CB0B6F41-C4DD-6440-A87D-3367B6468CDC}">
      <dgm:prSet phldrT="[Text]"/>
      <dgm:spPr/>
      <dgm:t>
        <a:bodyPr/>
        <a:lstStyle/>
        <a:p>
          <a:r>
            <a:rPr lang="en-US" dirty="0" smtClean="0"/>
            <a:t>G/T Math</a:t>
          </a:r>
          <a:endParaRPr lang="en-US" dirty="0"/>
        </a:p>
      </dgm:t>
    </dgm:pt>
    <dgm:pt modelId="{9210AD5A-0C61-C34E-9EF9-08CDF6A20173}" type="parTrans" cxnId="{7C65CE18-DF00-BB46-B97E-4F57370B4F4D}">
      <dgm:prSet/>
      <dgm:spPr/>
      <dgm:t>
        <a:bodyPr/>
        <a:lstStyle/>
        <a:p>
          <a:endParaRPr lang="en-US"/>
        </a:p>
      </dgm:t>
    </dgm:pt>
    <dgm:pt modelId="{1D75D568-6B5F-8849-9BB6-383367A9B501}" type="sibTrans" cxnId="{7C65CE18-DF00-BB46-B97E-4F57370B4F4D}">
      <dgm:prSet/>
      <dgm:spPr/>
      <dgm:t>
        <a:bodyPr/>
        <a:lstStyle/>
        <a:p>
          <a:endParaRPr lang="en-US"/>
        </a:p>
      </dgm:t>
    </dgm:pt>
    <dgm:pt modelId="{B580BF89-1BA2-5A45-9788-8A62548FA73D}">
      <dgm:prSet phldrT="[Text]"/>
      <dgm:spPr/>
      <dgm:t>
        <a:bodyPr/>
        <a:lstStyle/>
        <a:p>
          <a:r>
            <a:rPr lang="en-US" smtClean="0"/>
            <a:t>G/T Science</a:t>
          </a:r>
          <a:endParaRPr lang="en-US" dirty="0"/>
        </a:p>
      </dgm:t>
    </dgm:pt>
    <dgm:pt modelId="{B96B3DA4-5243-A940-87D2-1874597BC951}" type="parTrans" cxnId="{E2187B53-B9D8-0C4D-9A03-3D5E25B03D7C}">
      <dgm:prSet/>
      <dgm:spPr/>
      <dgm:t>
        <a:bodyPr/>
        <a:lstStyle/>
        <a:p>
          <a:endParaRPr lang="en-US"/>
        </a:p>
      </dgm:t>
    </dgm:pt>
    <dgm:pt modelId="{6AFDE7E0-04FA-D64D-B0E3-BC570EBADD02}" type="sibTrans" cxnId="{E2187B53-B9D8-0C4D-9A03-3D5E25B03D7C}">
      <dgm:prSet/>
      <dgm:spPr/>
      <dgm:t>
        <a:bodyPr/>
        <a:lstStyle/>
        <a:p>
          <a:endParaRPr lang="en-US"/>
        </a:p>
      </dgm:t>
    </dgm:pt>
    <dgm:pt modelId="{1382593B-5E5C-0E4D-8501-6E3FCD8758C4}">
      <dgm:prSet phldrT="[Text]"/>
      <dgm:spPr/>
      <dgm:t>
        <a:bodyPr/>
        <a:lstStyle/>
        <a:p>
          <a:r>
            <a:rPr lang="en-US" dirty="0" smtClean="0"/>
            <a:t>G/T English</a:t>
          </a:r>
          <a:endParaRPr lang="en-US" dirty="0"/>
        </a:p>
      </dgm:t>
    </dgm:pt>
    <dgm:pt modelId="{6EF996FF-2C7C-DD43-B107-38305D4FB88D}" type="parTrans" cxnId="{598A1044-C61E-404E-9960-4E656BE89A58}">
      <dgm:prSet/>
      <dgm:spPr/>
      <dgm:t>
        <a:bodyPr/>
        <a:lstStyle/>
        <a:p>
          <a:endParaRPr lang="en-US"/>
        </a:p>
      </dgm:t>
    </dgm:pt>
    <dgm:pt modelId="{5F160878-53C6-3E4B-B997-20E80755CA59}" type="sibTrans" cxnId="{598A1044-C61E-404E-9960-4E656BE89A58}">
      <dgm:prSet/>
      <dgm:spPr/>
      <dgm:t>
        <a:bodyPr/>
        <a:lstStyle/>
        <a:p>
          <a:endParaRPr lang="en-US"/>
        </a:p>
      </dgm:t>
    </dgm:pt>
    <dgm:pt modelId="{6AF3D904-F9F3-534A-9961-A00305A15EDA}">
      <dgm:prSet phldrT="[Text]"/>
      <dgm:spPr/>
      <dgm:t>
        <a:bodyPr/>
        <a:lstStyle/>
        <a:p>
          <a:r>
            <a:rPr lang="en-US" smtClean="0"/>
            <a:t>G/T Social Studies</a:t>
          </a:r>
          <a:endParaRPr lang="en-US" dirty="0"/>
        </a:p>
      </dgm:t>
    </dgm:pt>
    <dgm:pt modelId="{4CB5AD26-E52C-B74B-A921-AA1C191F4895}" type="parTrans" cxnId="{AB0A7141-5ABE-C943-883F-9424293A2591}">
      <dgm:prSet/>
      <dgm:spPr/>
      <dgm:t>
        <a:bodyPr/>
        <a:lstStyle/>
        <a:p>
          <a:endParaRPr lang="en-US"/>
        </a:p>
      </dgm:t>
    </dgm:pt>
    <dgm:pt modelId="{BAC3C34F-C4C2-BD46-9A0F-33BA15D7235D}" type="sibTrans" cxnId="{AB0A7141-5ABE-C943-883F-9424293A2591}">
      <dgm:prSet/>
      <dgm:spPr/>
      <dgm:t>
        <a:bodyPr/>
        <a:lstStyle/>
        <a:p>
          <a:endParaRPr lang="en-US"/>
        </a:p>
      </dgm:t>
    </dgm:pt>
    <dgm:pt modelId="{3EF2C570-F1BC-3149-B28E-D212369DDD6F}" type="pres">
      <dgm:prSet presAssocID="{A57DA26D-4F74-7D4A-B1E9-D2F578839976}" presName="linear" presStyleCnt="0">
        <dgm:presLayoutVars>
          <dgm:dir/>
          <dgm:resizeHandles val="exact"/>
        </dgm:presLayoutVars>
      </dgm:prSet>
      <dgm:spPr/>
    </dgm:pt>
    <dgm:pt modelId="{F91DD750-128A-844E-830A-6955FCBAC06B}" type="pres">
      <dgm:prSet presAssocID="{CB0B6F41-C4DD-6440-A87D-3367B6468CDC}" presName="comp" presStyleCnt="0"/>
      <dgm:spPr/>
    </dgm:pt>
    <dgm:pt modelId="{6ADFBFA5-7A6E-564C-BDD9-996C4EECE33A}" type="pres">
      <dgm:prSet presAssocID="{CB0B6F41-C4DD-6440-A87D-3367B6468CDC}" presName="box" presStyleLbl="node1" presStyleIdx="0" presStyleCnt="4" custLinFactNeighborY="-20488"/>
      <dgm:spPr/>
      <dgm:t>
        <a:bodyPr/>
        <a:lstStyle/>
        <a:p>
          <a:endParaRPr lang="en-US"/>
        </a:p>
      </dgm:t>
    </dgm:pt>
    <dgm:pt modelId="{5DC2E619-6ECD-4145-8682-9C8C6EB8570E}" type="pres">
      <dgm:prSet presAssocID="{CB0B6F41-C4DD-6440-A87D-3367B6468CDC}" presName="img" presStyleLbl="fgImgPlace1" presStyleIdx="0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01222C81-4646-8B45-B6BE-A3027B025C8B}" type="pres">
      <dgm:prSet presAssocID="{CB0B6F41-C4DD-6440-A87D-3367B6468CD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8C4F5-1522-1C4D-AD89-D92E2C309487}" type="pres">
      <dgm:prSet presAssocID="{1D75D568-6B5F-8849-9BB6-383367A9B501}" presName="spacer" presStyleCnt="0"/>
      <dgm:spPr/>
    </dgm:pt>
    <dgm:pt modelId="{64068760-45A5-DD4B-940A-657E238258C5}" type="pres">
      <dgm:prSet presAssocID="{B580BF89-1BA2-5A45-9788-8A62548FA73D}" presName="comp" presStyleCnt="0"/>
      <dgm:spPr/>
    </dgm:pt>
    <dgm:pt modelId="{84C79356-959C-F649-83EB-D3519D410F8E}" type="pres">
      <dgm:prSet presAssocID="{B580BF89-1BA2-5A45-9788-8A62548FA73D}" presName="box" presStyleLbl="node1" presStyleIdx="1" presStyleCnt="4"/>
      <dgm:spPr/>
      <dgm:t>
        <a:bodyPr/>
        <a:lstStyle/>
        <a:p>
          <a:endParaRPr lang="en-US"/>
        </a:p>
      </dgm:t>
    </dgm:pt>
    <dgm:pt modelId="{B5BDB131-F4CD-8047-9919-4A9974D0BBB1}" type="pres">
      <dgm:prSet presAssocID="{B580BF89-1BA2-5A45-9788-8A62548FA73D}" presName="img" presStyleLbl="fgImgPlace1" presStyleIdx="1" presStyleCnt="4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F0000D51-FD9F-994B-B001-B4812451CB73}" type="pres">
      <dgm:prSet presAssocID="{B580BF89-1BA2-5A45-9788-8A62548FA73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742DF-F78C-494E-950D-57B04E6793B5}" type="pres">
      <dgm:prSet presAssocID="{6AFDE7E0-04FA-D64D-B0E3-BC570EBADD02}" presName="spacer" presStyleCnt="0"/>
      <dgm:spPr/>
    </dgm:pt>
    <dgm:pt modelId="{0B3DB7D7-184C-124E-A35B-837C450E612A}" type="pres">
      <dgm:prSet presAssocID="{1382593B-5E5C-0E4D-8501-6E3FCD8758C4}" presName="comp" presStyleCnt="0"/>
      <dgm:spPr/>
    </dgm:pt>
    <dgm:pt modelId="{2E3BEEEA-7080-5D47-ADC0-C55B43D020F4}" type="pres">
      <dgm:prSet presAssocID="{1382593B-5E5C-0E4D-8501-6E3FCD8758C4}" presName="box" presStyleLbl="node1" presStyleIdx="2" presStyleCnt="4"/>
      <dgm:spPr/>
      <dgm:t>
        <a:bodyPr/>
        <a:lstStyle/>
        <a:p>
          <a:endParaRPr lang="en-US"/>
        </a:p>
      </dgm:t>
    </dgm:pt>
    <dgm:pt modelId="{470116FC-8AD9-884B-B421-0C3AD1198EDB}" type="pres">
      <dgm:prSet presAssocID="{1382593B-5E5C-0E4D-8501-6E3FCD8758C4}" presName="img" presStyleLbl="fgImgPlace1" presStyleIdx="2" presStyleCnt="4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5D5F40E-330E-F841-B978-1B106733A840}" type="pres">
      <dgm:prSet presAssocID="{1382593B-5E5C-0E4D-8501-6E3FCD8758C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8A305-30ED-1841-9FB3-41FA72877F23}" type="pres">
      <dgm:prSet presAssocID="{5F160878-53C6-3E4B-B997-20E80755CA59}" presName="spacer" presStyleCnt="0"/>
      <dgm:spPr/>
    </dgm:pt>
    <dgm:pt modelId="{EA92AC1F-06AC-8541-80EE-E93AA1B4CBE4}" type="pres">
      <dgm:prSet presAssocID="{6AF3D904-F9F3-534A-9961-A00305A15EDA}" presName="comp" presStyleCnt="0"/>
      <dgm:spPr/>
    </dgm:pt>
    <dgm:pt modelId="{09882CB4-779B-DD41-95C3-C5154EF957A6}" type="pres">
      <dgm:prSet presAssocID="{6AF3D904-F9F3-534A-9961-A00305A15EDA}" presName="box" presStyleLbl="node1" presStyleIdx="3" presStyleCnt="4"/>
      <dgm:spPr/>
      <dgm:t>
        <a:bodyPr/>
        <a:lstStyle/>
        <a:p>
          <a:endParaRPr lang="en-US"/>
        </a:p>
      </dgm:t>
    </dgm:pt>
    <dgm:pt modelId="{C6C77DCB-5F98-2D45-B075-461B7A0D86C8}" type="pres">
      <dgm:prSet presAssocID="{6AF3D904-F9F3-534A-9961-A00305A15EDA}" presName="img" presStyleLbl="fgImgPlace1" presStyleIdx="3" presStyleCnt="4"/>
      <dgm:spPr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CD3EDB31-9DE1-EC47-A65B-9B6A208A7E6D}" type="pres">
      <dgm:prSet presAssocID="{6AF3D904-F9F3-534A-9961-A00305A15ED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22559D-B7C1-5F4E-BDEB-622A5AA7AB8E}" type="presOf" srcId="{6AF3D904-F9F3-534A-9961-A00305A15EDA}" destId="{CD3EDB31-9DE1-EC47-A65B-9B6A208A7E6D}" srcOrd="1" destOrd="0" presId="urn:microsoft.com/office/officeart/2005/8/layout/vList4#2"/>
    <dgm:cxn modelId="{22237F2D-47DD-F14C-8FF4-3BC6E20236E6}" type="presOf" srcId="{6AF3D904-F9F3-534A-9961-A00305A15EDA}" destId="{09882CB4-779B-DD41-95C3-C5154EF957A6}" srcOrd="0" destOrd="0" presId="urn:microsoft.com/office/officeart/2005/8/layout/vList4#2"/>
    <dgm:cxn modelId="{598A1044-C61E-404E-9960-4E656BE89A58}" srcId="{A57DA26D-4F74-7D4A-B1E9-D2F578839976}" destId="{1382593B-5E5C-0E4D-8501-6E3FCD8758C4}" srcOrd="2" destOrd="0" parTransId="{6EF996FF-2C7C-DD43-B107-38305D4FB88D}" sibTransId="{5F160878-53C6-3E4B-B997-20E80755CA59}"/>
    <dgm:cxn modelId="{7C65CE18-DF00-BB46-B97E-4F57370B4F4D}" srcId="{A57DA26D-4F74-7D4A-B1E9-D2F578839976}" destId="{CB0B6F41-C4DD-6440-A87D-3367B6468CDC}" srcOrd="0" destOrd="0" parTransId="{9210AD5A-0C61-C34E-9EF9-08CDF6A20173}" sibTransId="{1D75D568-6B5F-8849-9BB6-383367A9B501}"/>
    <dgm:cxn modelId="{AB0A7141-5ABE-C943-883F-9424293A2591}" srcId="{A57DA26D-4F74-7D4A-B1E9-D2F578839976}" destId="{6AF3D904-F9F3-534A-9961-A00305A15EDA}" srcOrd="3" destOrd="0" parTransId="{4CB5AD26-E52C-B74B-A921-AA1C191F4895}" sibTransId="{BAC3C34F-C4C2-BD46-9A0F-33BA15D7235D}"/>
    <dgm:cxn modelId="{E2187B53-B9D8-0C4D-9A03-3D5E25B03D7C}" srcId="{A57DA26D-4F74-7D4A-B1E9-D2F578839976}" destId="{B580BF89-1BA2-5A45-9788-8A62548FA73D}" srcOrd="1" destOrd="0" parTransId="{B96B3DA4-5243-A940-87D2-1874597BC951}" sibTransId="{6AFDE7E0-04FA-D64D-B0E3-BC570EBADD02}"/>
    <dgm:cxn modelId="{DBFF9DA7-AA51-E347-AD17-2FF60A0C9A0B}" type="presOf" srcId="{A57DA26D-4F74-7D4A-B1E9-D2F578839976}" destId="{3EF2C570-F1BC-3149-B28E-D212369DDD6F}" srcOrd="0" destOrd="0" presId="urn:microsoft.com/office/officeart/2005/8/layout/vList4#2"/>
    <dgm:cxn modelId="{F01328C0-952E-F14D-8F10-B1A2028A3349}" type="presOf" srcId="{CB0B6F41-C4DD-6440-A87D-3367B6468CDC}" destId="{6ADFBFA5-7A6E-564C-BDD9-996C4EECE33A}" srcOrd="0" destOrd="0" presId="urn:microsoft.com/office/officeart/2005/8/layout/vList4#2"/>
    <dgm:cxn modelId="{0E8008A4-165A-B54E-B130-0E1ECEBF7746}" type="presOf" srcId="{B580BF89-1BA2-5A45-9788-8A62548FA73D}" destId="{F0000D51-FD9F-994B-B001-B4812451CB73}" srcOrd="1" destOrd="0" presId="urn:microsoft.com/office/officeart/2005/8/layout/vList4#2"/>
    <dgm:cxn modelId="{EDE9D2D5-B5B2-7B4B-96D4-22E3A44B1A12}" type="presOf" srcId="{B580BF89-1BA2-5A45-9788-8A62548FA73D}" destId="{84C79356-959C-F649-83EB-D3519D410F8E}" srcOrd="0" destOrd="0" presId="urn:microsoft.com/office/officeart/2005/8/layout/vList4#2"/>
    <dgm:cxn modelId="{AC18C44A-9576-4541-8275-5F77A039CAEB}" type="presOf" srcId="{1382593B-5E5C-0E4D-8501-6E3FCD8758C4}" destId="{F5D5F40E-330E-F841-B978-1B106733A840}" srcOrd="1" destOrd="0" presId="urn:microsoft.com/office/officeart/2005/8/layout/vList4#2"/>
    <dgm:cxn modelId="{A89000A2-8B79-674E-BF7F-FB2A3AD2C9A8}" type="presOf" srcId="{1382593B-5E5C-0E4D-8501-6E3FCD8758C4}" destId="{2E3BEEEA-7080-5D47-ADC0-C55B43D020F4}" srcOrd="0" destOrd="0" presId="urn:microsoft.com/office/officeart/2005/8/layout/vList4#2"/>
    <dgm:cxn modelId="{9D564E23-CE5E-914D-ACC8-CDB9FA6B7BF2}" type="presOf" srcId="{CB0B6F41-C4DD-6440-A87D-3367B6468CDC}" destId="{01222C81-4646-8B45-B6BE-A3027B025C8B}" srcOrd="1" destOrd="0" presId="urn:microsoft.com/office/officeart/2005/8/layout/vList4#2"/>
    <dgm:cxn modelId="{2C11DCF1-6134-154D-A197-57B28E97547F}" type="presParOf" srcId="{3EF2C570-F1BC-3149-B28E-D212369DDD6F}" destId="{F91DD750-128A-844E-830A-6955FCBAC06B}" srcOrd="0" destOrd="0" presId="urn:microsoft.com/office/officeart/2005/8/layout/vList4#2"/>
    <dgm:cxn modelId="{A5A63698-BBCE-6245-A265-B272B874D589}" type="presParOf" srcId="{F91DD750-128A-844E-830A-6955FCBAC06B}" destId="{6ADFBFA5-7A6E-564C-BDD9-996C4EECE33A}" srcOrd="0" destOrd="0" presId="urn:microsoft.com/office/officeart/2005/8/layout/vList4#2"/>
    <dgm:cxn modelId="{B6DF1B81-9B91-8540-A76E-919EB934A93F}" type="presParOf" srcId="{F91DD750-128A-844E-830A-6955FCBAC06B}" destId="{5DC2E619-6ECD-4145-8682-9C8C6EB8570E}" srcOrd="1" destOrd="0" presId="urn:microsoft.com/office/officeart/2005/8/layout/vList4#2"/>
    <dgm:cxn modelId="{ABBA3EB9-8BF1-024E-BF1E-44A208C7C20B}" type="presParOf" srcId="{F91DD750-128A-844E-830A-6955FCBAC06B}" destId="{01222C81-4646-8B45-B6BE-A3027B025C8B}" srcOrd="2" destOrd="0" presId="urn:microsoft.com/office/officeart/2005/8/layout/vList4#2"/>
    <dgm:cxn modelId="{26BA584E-BC68-354A-A376-3937ECD42B13}" type="presParOf" srcId="{3EF2C570-F1BC-3149-B28E-D212369DDD6F}" destId="{60D8C4F5-1522-1C4D-AD89-D92E2C309487}" srcOrd="1" destOrd="0" presId="urn:microsoft.com/office/officeart/2005/8/layout/vList4#2"/>
    <dgm:cxn modelId="{B1523B07-E3CF-AA4B-815B-53D4F2FD24B1}" type="presParOf" srcId="{3EF2C570-F1BC-3149-B28E-D212369DDD6F}" destId="{64068760-45A5-DD4B-940A-657E238258C5}" srcOrd="2" destOrd="0" presId="urn:microsoft.com/office/officeart/2005/8/layout/vList4#2"/>
    <dgm:cxn modelId="{25402C16-C6FA-AF40-90B4-712CF3893842}" type="presParOf" srcId="{64068760-45A5-DD4B-940A-657E238258C5}" destId="{84C79356-959C-F649-83EB-D3519D410F8E}" srcOrd="0" destOrd="0" presId="urn:microsoft.com/office/officeart/2005/8/layout/vList4#2"/>
    <dgm:cxn modelId="{5E73688F-A795-1F4D-9867-4DE4853DC6E8}" type="presParOf" srcId="{64068760-45A5-DD4B-940A-657E238258C5}" destId="{B5BDB131-F4CD-8047-9919-4A9974D0BBB1}" srcOrd="1" destOrd="0" presId="urn:microsoft.com/office/officeart/2005/8/layout/vList4#2"/>
    <dgm:cxn modelId="{E28F9ACB-7389-7D40-B667-06405A753044}" type="presParOf" srcId="{64068760-45A5-DD4B-940A-657E238258C5}" destId="{F0000D51-FD9F-994B-B001-B4812451CB73}" srcOrd="2" destOrd="0" presId="urn:microsoft.com/office/officeart/2005/8/layout/vList4#2"/>
    <dgm:cxn modelId="{CB761170-10AA-FA4A-9369-0C52A2DB5915}" type="presParOf" srcId="{3EF2C570-F1BC-3149-B28E-D212369DDD6F}" destId="{ECD742DF-F78C-494E-950D-57B04E6793B5}" srcOrd="3" destOrd="0" presId="urn:microsoft.com/office/officeart/2005/8/layout/vList4#2"/>
    <dgm:cxn modelId="{0612B489-BE83-D449-93ED-71A2D2747E5B}" type="presParOf" srcId="{3EF2C570-F1BC-3149-B28E-D212369DDD6F}" destId="{0B3DB7D7-184C-124E-A35B-837C450E612A}" srcOrd="4" destOrd="0" presId="urn:microsoft.com/office/officeart/2005/8/layout/vList4#2"/>
    <dgm:cxn modelId="{BDE2C219-B671-894C-967A-DD97E8E12AF9}" type="presParOf" srcId="{0B3DB7D7-184C-124E-A35B-837C450E612A}" destId="{2E3BEEEA-7080-5D47-ADC0-C55B43D020F4}" srcOrd="0" destOrd="0" presId="urn:microsoft.com/office/officeart/2005/8/layout/vList4#2"/>
    <dgm:cxn modelId="{E47A7A33-1593-C043-A897-AC38537716F5}" type="presParOf" srcId="{0B3DB7D7-184C-124E-A35B-837C450E612A}" destId="{470116FC-8AD9-884B-B421-0C3AD1198EDB}" srcOrd="1" destOrd="0" presId="urn:microsoft.com/office/officeart/2005/8/layout/vList4#2"/>
    <dgm:cxn modelId="{80978CB3-6BDF-544D-BDC3-E0CDF8C2B4A5}" type="presParOf" srcId="{0B3DB7D7-184C-124E-A35B-837C450E612A}" destId="{F5D5F40E-330E-F841-B978-1B106733A840}" srcOrd="2" destOrd="0" presId="urn:microsoft.com/office/officeart/2005/8/layout/vList4#2"/>
    <dgm:cxn modelId="{C07621BE-C47E-574A-AD1A-15AC878EF36F}" type="presParOf" srcId="{3EF2C570-F1BC-3149-B28E-D212369DDD6F}" destId="{0FA8A305-30ED-1841-9FB3-41FA72877F23}" srcOrd="5" destOrd="0" presId="urn:microsoft.com/office/officeart/2005/8/layout/vList4#2"/>
    <dgm:cxn modelId="{603E2748-30B0-C042-81A8-7291DD0D6946}" type="presParOf" srcId="{3EF2C570-F1BC-3149-B28E-D212369DDD6F}" destId="{EA92AC1F-06AC-8541-80EE-E93AA1B4CBE4}" srcOrd="6" destOrd="0" presId="urn:microsoft.com/office/officeart/2005/8/layout/vList4#2"/>
    <dgm:cxn modelId="{C4A47791-AB86-0E48-9536-45974A20C9EF}" type="presParOf" srcId="{EA92AC1F-06AC-8541-80EE-E93AA1B4CBE4}" destId="{09882CB4-779B-DD41-95C3-C5154EF957A6}" srcOrd="0" destOrd="0" presId="urn:microsoft.com/office/officeart/2005/8/layout/vList4#2"/>
    <dgm:cxn modelId="{273B0B64-483C-BC44-AD64-8617240324B3}" type="presParOf" srcId="{EA92AC1F-06AC-8541-80EE-E93AA1B4CBE4}" destId="{C6C77DCB-5F98-2D45-B075-461B7A0D86C8}" srcOrd="1" destOrd="0" presId="urn:microsoft.com/office/officeart/2005/8/layout/vList4#2"/>
    <dgm:cxn modelId="{4E690C4B-E58D-F147-9308-4B30091F39C3}" type="presParOf" srcId="{EA92AC1F-06AC-8541-80EE-E93AA1B4CBE4}" destId="{CD3EDB31-9DE1-EC47-A65B-9B6A208A7E6D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CD33C-EEF9-8541-BC23-7FE1861503B6}">
      <dsp:nvSpPr>
        <dsp:cNvPr id="0" name=""/>
        <dsp:cNvSpPr/>
      </dsp:nvSpPr>
      <dsp:spPr>
        <a:xfrm>
          <a:off x="1770" y="898991"/>
          <a:ext cx="2808694" cy="1935190"/>
        </a:xfrm>
        <a:prstGeom prst="round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DFE2CF-3041-884E-AF51-8FC2B85951E4}">
      <dsp:nvSpPr>
        <dsp:cNvPr id="0" name=""/>
        <dsp:cNvSpPr/>
      </dsp:nvSpPr>
      <dsp:spPr>
        <a:xfrm>
          <a:off x="1770" y="2834182"/>
          <a:ext cx="2808694" cy="1042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Instruction in Advanced-Level Skills</a:t>
          </a:r>
          <a:endParaRPr lang="en-US" sz="2200" b="1" kern="1200" dirty="0"/>
        </a:p>
      </dsp:txBody>
      <dsp:txXfrm>
        <a:off x="1770" y="2834182"/>
        <a:ext cx="2808694" cy="1042025"/>
      </dsp:txXfrm>
    </dsp:sp>
    <dsp:sp modelId="{2801AC6C-6947-9849-9839-98C257A4DBE5}">
      <dsp:nvSpPr>
        <dsp:cNvPr id="0" name=""/>
        <dsp:cNvSpPr/>
      </dsp:nvSpPr>
      <dsp:spPr>
        <a:xfrm>
          <a:off x="3091452" y="898991"/>
          <a:ext cx="2808694" cy="1935190"/>
        </a:xfrm>
        <a:prstGeom prst="roundRect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AFF699-2DB4-1149-A55D-2953C61CF37E}">
      <dsp:nvSpPr>
        <dsp:cNvPr id="0" name=""/>
        <dsp:cNvSpPr/>
      </dsp:nvSpPr>
      <dsp:spPr>
        <a:xfrm>
          <a:off x="3091452" y="2834182"/>
          <a:ext cx="2808694" cy="1042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Open to All Interested Students</a:t>
          </a:r>
          <a:endParaRPr lang="en-US" sz="2200" b="1" kern="1200" dirty="0"/>
        </a:p>
      </dsp:txBody>
      <dsp:txXfrm>
        <a:off x="3091452" y="2834182"/>
        <a:ext cx="2808694" cy="1042025"/>
      </dsp:txXfrm>
    </dsp:sp>
    <dsp:sp modelId="{04038ABA-7DDB-7347-A9E7-6CCFFCEB0B28}">
      <dsp:nvSpPr>
        <dsp:cNvPr id="0" name=""/>
        <dsp:cNvSpPr/>
      </dsp:nvSpPr>
      <dsp:spPr>
        <a:xfrm>
          <a:off x="6182905" y="898991"/>
          <a:ext cx="2808694" cy="1935190"/>
        </a:xfrm>
        <a:prstGeom prst="roundRect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27987D-FCE1-9844-A5DD-4B9BAD27479C}">
      <dsp:nvSpPr>
        <dsp:cNvPr id="0" name=""/>
        <dsp:cNvSpPr/>
      </dsp:nvSpPr>
      <dsp:spPr>
        <a:xfrm>
          <a:off x="6181134" y="2834182"/>
          <a:ext cx="2808694" cy="1042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Creative Production or Inquiry</a:t>
          </a:r>
          <a:endParaRPr lang="en-US" sz="2200" b="1" kern="1200" dirty="0"/>
        </a:p>
      </dsp:txBody>
      <dsp:txXfrm>
        <a:off x="6181134" y="2834182"/>
        <a:ext cx="2808694" cy="1042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FBFA5-7A6E-564C-BDD9-996C4EECE33A}">
      <dsp:nvSpPr>
        <dsp:cNvPr id="0" name=""/>
        <dsp:cNvSpPr/>
      </dsp:nvSpPr>
      <dsp:spPr>
        <a:xfrm>
          <a:off x="0" y="0"/>
          <a:ext cx="7924800" cy="1027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G/T Math</a:t>
          </a:r>
          <a:endParaRPr lang="en-US" sz="4900" kern="1200" dirty="0"/>
        </a:p>
      </dsp:txBody>
      <dsp:txXfrm>
        <a:off x="1687681" y="0"/>
        <a:ext cx="6237118" cy="1027211"/>
      </dsp:txXfrm>
    </dsp:sp>
    <dsp:sp modelId="{5DC2E619-6ECD-4145-8682-9C8C6EB8570E}">
      <dsp:nvSpPr>
        <dsp:cNvPr id="0" name=""/>
        <dsp:cNvSpPr/>
      </dsp:nvSpPr>
      <dsp:spPr>
        <a:xfrm>
          <a:off x="102721" y="102721"/>
          <a:ext cx="1584960" cy="8217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C79356-959C-F649-83EB-D3519D410F8E}">
      <dsp:nvSpPr>
        <dsp:cNvPr id="0" name=""/>
        <dsp:cNvSpPr/>
      </dsp:nvSpPr>
      <dsp:spPr>
        <a:xfrm>
          <a:off x="0" y="1129932"/>
          <a:ext cx="7924800" cy="1027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smtClean="0"/>
            <a:t>G/T Science</a:t>
          </a:r>
          <a:endParaRPr lang="en-US" sz="4900" kern="1200" dirty="0"/>
        </a:p>
      </dsp:txBody>
      <dsp:txXfrm>
        <a:off x="1687681" y="1129932"/>
        <a:ext cx="6237118" cy="1027211"/>
      </dsp:txXfrm>
    </dsp:sp>
    <dsp:sp modelId="{B5BDB131-F4CD-8047-9919-4A9974D0BBB1}">
      <dsp:nvSpPr>
        <dsp:cNvPr id="0" name=""/>
        <dsp:cNvSpPr/>
      </dsp:nvSpPr>
      <dsp:spPr>
        <a:xfrm>
          <a:off x="102721" y="1232654"/>
          <a:ext cx="1584960" cy="8217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3BEEEA-7080-5D47-ADC0-C55B43D020F4}">
      <dsp:nvSpPr>
        <dsp:cNvPr id="0" name=""/>
        <dsp:cNvSpPr/>
      </dsp:nvSpPr>
      <dsp:spPr>
        <a:xfrm>
          <a:off x="0" y="2259865"/>
          <a:ext cx="7924800" cy="1027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G/T English</a:t>
          </a:r>
          <a:endParaRPr lang="en-US" sz="4900" kern="1200" dirty="0"/>
        </a:p>
      </dsp:txBody>
      <dsp:txXfrm>
        <a:off x="1687681" y="2259865"/>
        <a:ext cx="6237118" cy="1027211"/>
      </dsp:txXfrm>
    </dsp:sp>
    <dsp:sp modelId="{470116FC-8AD9-884B-B421-0C3AD1198EDB}">
      <dsp:nvSpPr>
        <dsp:cNvPr id="0" name=""/>
        <dsp:cNvSpPr/>
      </dsp:nvSpPr>
      <dsp:spPr>
        <a:xfrm>
          <a:off x="102721" y="2362586"/>
          <a:ext cx="1584960" cy="8217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882CB4-779B-DD41-95C3-C5154EF957A6}">
      <dsp:nvSpPr>
        <dsp:cNvPr id="0" name=""/>
        <dsp:cNvSpPr/>
      </dsp:nvSpPr>
      <dsp:spPr>
        <a:xfrm>
          <a:off x="0" y="3389798"/>
          <a:ext cx="7924800" cy="1027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smtClean="0"/>
            <a:t>G/T Social Studies</a:t>
          </a:r>
          <a:endParaRPr lang="en-US" sz="4900" kern="1200" dirty="0"/>
        </a:p>
      </dsp:txBody>
      <dsp:txXfrm>
        <a:off x="1687681" y="3389798"/>
        <a:ext cx="6237118" cy="1027211"/>
      </dsp:txXfrm>
    </dsp:sp>
    <dsp:sp modelId="{C6C77DCB-5F98-2D45-B075-461B7A0D86C8}">
      <dsp:nvSpPr>
        <dsp:cNvPr id="0" name=""/>
        <dsp:cNvSpPr/>
      </dsp:nvSpPr>
      <dsp:spPr>
        <a:xfrm>
          <a:off x="102721" y="3492519"/>
          <a:ext cx="1584960" cy="8217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3828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10571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Grades for Algebra 1 and Geometry will be placed on the students official high school transcript and will be part of the transcript that eventually</a:t>
            </a:r>
            <a:r>
              <a:rPr lang="en-US" baseline="0" dirty="0" smtClean="0"/>
              <a:t> </a:t>
            </a:r>
            <a:r>
              <a:rPr lang="en-US" dirty="0" smtClean="0"/>
              <a:t>accompanies college</a:t>
            </a:r>
            <a:r>
              <a:rPr lang="en-US" baseline="0" dirty="0" smtClean="0"/>
              <a:t> applications</a:t>
            </a:r>
            <a:r>
              <a:rPr lang="en-US" dirty="0" smtClean="0"/>
              <a:t>.  The grades however, will not be calculated into the students high school GPA.</a:t>
            </a:r>
          </a:p>
          <a:p>
            <a:endParaRPr lang="en-US" dirty="0" smtClean="0"/>
          </a:p>
          <a:p>
            <a:r>
              <a:rPr lang="en-US" b="1" i="1" dirty="0" smtClean="0"/>
              <a:t>NOTE:</a:t>
            </a:r>
            <a:r>
              <a:rPr lang="en-US" i="1" baseline="0" dirty="0" smtClean="0"/>
              <a:t>  </a:t>
            </a:r>
            <a:r>
              <a:rPr lang="en-US" i="1" dirty="0" smtClean="0"/>
              <a:t>If asked</a:t>
            </a:r>
            <a:r>
              <a:rPr lang="en-US" i="1" baseline="0" dirty="0" smtClean="0"/>
              <a:t> about Accelerated Math, please refer all questions to the G/T Education Program Office at 410-313-6800.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4714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Successful G/T English participants are avid readers and writers and have demonstrated an</a:t>
            </a:r>
            <a:r>
              <a:rPr lang="en-US" baseline="0" dirty="0" smtClean="0"/>
              <a:t> </a:t>
            </a:r>
            <a:r>
              <a:rPr lang="en-US" dirty="0" smtClean="0"/>
              <a:t>advanced-level ability in both areas.  Participating students read advanced-level selections; therefore, they should all be above</a:t>
            </a:r>
            <a:r>
              <a:rPr lang="en-US" baseline="0" dirty="0" smtClean="0"/>
              <a:t> level readers</a:t>
            </a:r>
            <a:r>
              <a:rPr lang="en-US" dirty="0" smtClean="0"/>
              <a:t>. Differentiated</a:t>
            </a:r>
            <a:r>
              <a:rPr lang="en-US" baseline="0" dirty="0" smtClean="0"/>
              <a:t> texts are one of several ways that the G/T English curriculum is enriched and extended for advanced-level learners.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4714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Successful participants in G/T social studies are students who demonstrate a curiosity and interest in topics related to history, culture, and current events.  These students demonstrate their interest in a variety of ways that may include asking insightful questions and/or grappling with issues during discussions of related topics.</a:t>
            </a:r>
          </a:p>
          <a:p>
            <a:endParaRPr lang="en-US" dirty="0" smtClean="0"/>
          </a:p>
          <a:p>
            <a:r>
              <a:rPr lang="en-US" dirty="0" smtClean="0"/>
              <a:t>In addition to the differentiated objectives, students who participate in G/T social studies complete inquiry tasks each year.  One of these may be presented for feedback</a:t>
            </a:r>
            <a:r>
              <a:rPr lang="en-US" baseline="0" dirty="0" smtClean="0"/>
              <a:t> f</a:t>
            </a:r>
            <a:r>
              <a:rPr lang="en-US" dirty="0" smtClean="0"/>
              <a:t>rom professionals in a forum such as National History Day. </a:t>
            </a:r>
          </a:p>
          <a:p>
            <a:endParaRPr lang="en-US" dirty="0" smtClean="0"/>
          </a:p>
          <a:p>
            <a:r>
              <a:rPr lang="en-US" dirty="0" smtClean="0"/>
              <a:t>Participating students should be avid readers and writers with advanced-level skills in both areas.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4714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Successful participants in G/T science are students who have an advanced-level</a:t>
            </a:r>
            <a:r>
              <a:rPr lang="en-US" baseline="0" dirty="0" smtClean="0"/>
              <a:t> b</a:t>
            </a:r>
            <a:r>
              <a:rPr lang="en-US" dirty="0" smtClean="0"/>
              <a:t>ackground knowledge in scientific topics and ask insightful questions</a:t>
            </a:r>
            <a:r>
              <a:rPr lang="en-US" baseline="0" dirty="0" smtClean="0"/>
              <a:t> i</a:t>
            </a:r>
            <a:r>
              <a:rPr lang="en-US" dirty="0" smtClean="0"/>
              <a:t>n scientific areas.    Students </a:t>
            </a:r>
            <a:r>
              <a:rPr lang="en-US" baseline="0" dirty="0" smtClean="0"/>
              <a:t>do not have to be in G/T math or above-level math in order to participate in G/T Science.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4714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dirty="0" smtClean="0"/>
              <a:t>These are additional offerings that are available to middle school students.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14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dirty="0" smtClean="0"/>
              <a:t>The middle school G/T Research curriculum is offered in all middle schools for </a:t>
            </a:r>
          </a:p>
          <a:p>
            <a:r>
              <a:rPr lang="en-US" dirty="0" smtClean="0"/>
              <a:t>6th graders who participate in G/T English and G/T Math based upon</a:t>
            </a:r>
            <a:r>
              <a:rPr lang="en-US" baseline="0" dirty="0" smtClean="0"/>
              <a:t> recommendations through the G/T Placement Process</a:t>
            </a:r>
            <a:r>
              <a:rPr lang="en-US" dirty="0" smtClean="0"/>
              <a:t>.  The focus of this curriculum is on primary research methods.   Therefore, students learn how to</a:t>
            </a:r>
            <a:r>
              <a:rPr lang="en-US" baseline="0" dirty="0" smtClean="0"/>
              <a:t> </a:t>
            </a:r>
            <a:r>
              <a:rPr lang="en-US" dirty="0" smtClean="0"/>
              <a:t>design and use instruments to collect data and various statistical measures to analyze the data. </a:t>
            </a:r>
          </a:p>
          <a:p>
            <a:r>
              <a:rPr lang="en-US" dirty="0" smtClean="0"/>
              <a:t>Students develop a deep understanding of how to use primary research methods so that they can be applied to a research investigation of the student’s own design.  This was described earlier when we discussed G/T Research Investigations and Creative</a:t>
            </a:r>
            <a:r>
              <a:rPr lang="en-US" baseline="0" dirty="0" smtClean="0"/>
              <a:t> </a:t>
            </a:r>
            <a:r>
              <a:rPr lang="en-US" dirty="0" smtClean="0"/>
              <a:t>Productions.  Students  transfer many of the skills taught in this class to assignments long-term</a:t>
            </a:r>
            <a:r>
              <a:rPr lang="en-US" baseline="0" dirty="0" smtClean="0"/>
              <a:t> </a:t>
            </a:r>
            <a:r>
              <a:rPr lang="en-US" dirty="0" smtClean="0"/>
              <a:t>Projects in their other G/T content area classes. </a:t>
            </a:r>
          </a:p>
          <a:p>
            <a:r>
              <a:rPr lang="en-US" dirty="0" smtClean="0"/>
              <a:t>POSSIBLY USE A STUDENT PRESENTER TO HIGHTLIGHT A REMARKABLE INVESTIGATION OR </a:t>
            </a:r>
          </a:p>
          <a:p>
            <a:r>
              <a:rPr lang="en-US" dirty="0" smtClean="0"/>
              <a:t>DESCRIBE ITS REMARKABLE COMPONENTS  FOR THE PARENTS.  </a:t>
            </a:r>
          </a:p>
        </p:txBody>
      </p:sp>
    </p:spTree>
    <p:extLst>
      <p:ext uri="{BB962C8B-B14F-4D97-AF65-F5344CB8AC3E}">
        <p14:creationId xmlns:p14="http://schemas.microsoft.com/office/powerpoint/2010/main" val="1438031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student may conduct a research investigation with the support of the G/T Resource Teacher.  Students explore a real-world problem and work to develop authentic solutions.</a:t>
            </a: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801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dirty="0" smtClean="0"/>
              <a:t>All students in HCPSS took the Cognitive Abilities Test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CogAT</a:t>
            </a:r>
            <a:r>
              <a:rPr lang="en-US" baseline="0" dirty="0" smtClean="0"/>
              <a:t>) in December of their 5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 year.  </a:t>
            </a:r>
            <a:r>
              <a:rPr lang="en-US" dirty="0" smtClean="0"/>
              <a:t>The </a:t>
            </a:r>
            <a:r>
              <a:rPr lang="en-US" dirty="0" err="1" smtClean="0"/>
              <a:t>CogAT</a:t>
            </a:r>
            <a:r>
              <a:rPr lang="en-US" dirty="0" smtClean="0"/>
              <a:t> is an ability measure (not an achievement test) that is used as an initial indicator</a:t>
            </a:r>
            <a:r>
              <a:rPr lang="en-US" baseline="0" dirty="0" smtClean="0"/>
              <a:t> of eligibility for G/T content area classes</a:t>
            </a:r>
            <a:r>
              <a:rPr lang="en-US" dirty="0" smtClean="0"/>
              <a:t>. If</a:t>
            </a:r>
            <a:r>
              <a:rPr lang="en-US" baseline="0" dirty="0" smtClean="0"/>
              <a:t> a student is not eligible based upon the </a:t>
            </a:r>
            <a:r>
              <a:rPr lang="en-US" baseline="0" dirty="0" err="1" smtClean="0"/>
              <a:t>CogAT</a:t>
            </a:r>
            <a:r>
              <a:rPr lang="en-US" baseline="0" dirty="0" smtClean="0"/>
              <a:t> scores, elementary teachers automatically reviewed the placement, using multiple performance criteria, such as other assessments and student work samples.  Each elementary school team makes recommendations and communicates those in writing.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Students who are new to Howard County and did not take the </a:t>
            </a:r>
            <a:r>
              <a:rPr lang="en-US" baseline="0" dirty="0" err="1" smtClean="0"/>
              <a:t>CogAT</a:t>
            </a:r>
            <a:r>
              <a:rPr lang="en-US" baseline="0" dirty="0" smtClean="0"/>
              <a:t> in 5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grade, will be given The School and College Ability Test (SCAT) in order to determine initial eligibility for G/T content area classes.  Test results will be communicated in writing.</a:t>
            </a:r>
          </a:p>
          <a:p>
            <a:endParaRPr lang="en-US" dirty="0" smtClean="0"/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267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0386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baseline="0" dirty="0" smtClean="0"/>
              <a:t>Teachers are continuously assessing readiness for all students throughout middle school.  In addition, once a student has been tested, parents, guardians, and or a student may </a:t>
            </a:r>
            <a:r>
              <a:rPr lang="en-US" dirty="0" smtClean="0"/>
              <a:t>request a review of</a:t>
            </a:r>
            <a:r>
              <a:rPr lang="en-US" baseline="0" dirty="0" smtClean="0"/>
              <a:t> </a:t>
            </a:r>
            <a:r>
              <a:rPr lang="en-US" dirty="0" smtClean="0"/>
              <a:t>a child’s placement by submitting a written request to the G/T Resource Teacher.  </a:t>
            </a:r>
          </a:p>
        </p:txBody>
      </p:sp>
    </p:spTree>
    <p:extLst>
      <p:ext uri="{BB962C8B-B14F-4D97-AF65-F5344CB8AC3E}">
        <p14:creationId xmlns:p14="http://schemas.microsoft.com/office/powerpoint/2010/main" val="550108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08834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placement review team that</a:t>
            </a:r>
            <a:r>
              <a:rPr lang="en-US" baseline="0" dirty="0" smtClean="0"/>
              <a:t> consists of</a:t>
            </a:r>
            <a:r>
              <a:rPr lang="en-US" dirty="0" smtClean="0"/>
              <a:t> content area teachers, an administrator, and the</a:t>
            </a:r>
            <a:r>
              <a:rPr lang="en-US" baseline="0" dirty="0" smtClean="0"/>
              <a:t> Gifted and Talented Resource Teacher will </a:t>
            </a:r>
            <a:r>
              <a:rPr lang="en-US" dirty="0" smtClean="0"/>
              <a:t>review</a:t>
            </a:r>
            <a:r>
              <a:rPr lang="en-US" baseline="0" dirty="0" smtClean="0"/>
              <a:t> the</a:t>
            </a:r>
            <a:r>
              <a:rPr lang="en-US" dirty="0" smtClean="0"/>
              <a:t> multiple sources of</a:t>
            </a:r>
            <a:r>
              <a:rPr lang="en-US" baseline="0" dirty="0" smtClean="0"/>
              <a:t> data</a:t>
            </a:r>
            <a:r>
              <a:rPr lang="en-US" dirty="0" smtClean="0"/>
              <a:t> for your child and will communicate the</a:t>
            </a:r>
            <a:r>
              <a:rPr lang="en-US" baseline="0" dirty="0" smtClean="0"/>
              <a:t> </a:t>
            </a:r>
            <a:r>
              <a:rPr lang="en-US" dirty="0" smtClean="0"/>
              <a:t>placement decision to you in writing.  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Parents</a:t>
            </a:r>
            <a:r>
              <a:rPr lang="en-US" baseline="0" dirty="0" smtClean="0"/>
              <a:t> and or g</a:t>
            </a:r>
            <a:r>
              <a:rPr lang="en-US" dirty="0" smtClean="0"/>
              <a:t>uardians</a:t>
            </a:r>
            <a:r>
              <a:rPr lang="en-US" baseline="0" dirty="0" smtClean="0"/>
              <a:t> may </a:t>
            </a:r>
            <a:r>
              <a:rPr lang="en-US" dirty="0" smtClean="0"/>
              <a:t>provide additional information</a:t>
            </a:r>
            <a:r>
              <a:rPr lang="en-US" baseline="0" dirty="0" smtClean="0"/>
              <a:t> and work samples to the school to be considered in the review process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54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dirty="0" smtClean="0"/>
              <a:t>These are additional offerings that are available to middle school students.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051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7824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278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comprehensive Middle School G/T Education  Program consists of a </a:t>
            </a:r>
          </a:p>
          <a:p>
            <a:r>
              <a:rPr lang="en-US" dirty="0" smtClean="0"/>
              <a:t>wide variety of offerings that fall into the 3 general categories:</a:t>
            </a:r>
            <a:r>
              <a:rPr lang="en-US" baseline="0" dirty="0" smtClean="0"/>
              <a:t> The Talent Development Model, G/T Classes and Curricular Extensions, as well as Extended Day/Extended Year Programs.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1352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Schools offer a wide variety of G/T Instructional Seminars.  Middle School Book Club, Debate, and Television Production are offered at all middle schools.  In addition, all schools offer at least one STEM-related seminar, such as Robotics, Coding, or Environmental Studies.  (Describe other seminars offered at your school.  You may include student presenters or displays, as you wish.)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dirty="0" smtClean="0"/>
              <a:t>Additional seminars are provided at each middle school that are designed specifically around </a:t>
            </a:r>
          </a:p>
          <a:p>
            <a:r>
              <a:rPr lang="en-US" dirty="0" smtClean="0"/>
              <a:t>students’ areas of interest.  Therefore, these vary across schools. </a:t>
            </a:r>
          </a:p>
          <a:p>
            <a:r>
              <a:rPr lang="en-US" dirty="0" smtClean="0"/>
              <a:t>Topics might include some of those listed.  Share the seminars you are offering.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7225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G/T Instructional Seminars are talent development offerings that are open to all interested students.  Seminars offer instruction in advanced-level skills and include an authentic creative production or inquiry as the final product.</a:t>
            </a: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665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about our school’s G/T Instructional Seminars are available on our G/T Program website.  (Also mention if you send information home at the beginning of the year, student orientations, etc.)</a:t>
            </a: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501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about our school’s G/T Instructional Seminars are available on our G/T Program website.  (Also mention if you send information home at the beginning of the year, student orientations, etc.)</a:t>
            </a: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087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1" hangingPunct="1"/>
            <a:r>
              <a:rPr lang="en-US" dirty="0" smtClean="0"/>
              <a:t>G/T Content Area classes offer an accelerated and/or enriched</a:t>
            </a:r>
            <a:r>
              <a:rPr lang="en-US" baseline="0" dirty="0" smtClean="0"/>
              <a:t> curriculum and advanced-level content.  Teachers focus on the application of knowledge through inquiry-based instruction.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3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dirty="0" smtClean="0"/>
              <a:t>Placements in G/T classes are academic placements based on the needs of each individual child. </a:t>
            </a:r>
          </a:p>
          <a:p>
            <a:endParaRPr lang="en-US" dirty="0" smtClean="0"/>
          </a:p>
          <a:p>
            <a:r>
              <a:rPr lang="en-US" dirty="0" smtClean="0"/>
              <a:t>There are 4 G/T content area classes - Eligible students can choose to participate in one, two, three, or all 4 classes.  The number of classes in which eligible students participate greatly depends on the individual child.  While, it is very appropriate for some 6th graders to participate</a:t>
            </a:r>
            <a:r>
              <a:rPr lang="en-US" baseline="0" dirty="0" smtClean="0"/>
              <a:t> </a:t>
            </a:r>
            <a:r>
              <a:rPr lang="en-US" dirty="0" smtClean="0"/>
              <a:t>in all 4 classes of eligibility,  it is also it is appropriate for other students to choose to participate in selected classes that are of the greatest interest.  Eligibility to participate in a class extends to 8th grade.  </a:t>
            </a:r>
          </a:p>
          <a:p>
            <a:r>
              <a:rPr lang="en-US" dirty="0" smtClean="0"/>
              <a:t>Therefore, a child who may select to participate in G/T English and math in 6th grade, may choose to  add G/T science as a 7th grader, if he or see was originally eligible.  </a:t>
            </a:r>
          </a:p>
          <a:p>
            <a:endParaRPr lang="en-US" dirty="0" smtClean="0"/>
          </a:p>
          <a:p>
            <a:r>
              <a:rPr lang="en-US" dirty="0" smtClean="0"/>
              <a:t>Students who participate in G/T classes in middle school are expected to participate</a:t>
            </a:r>
            <a:r>
              <a:rPr lang="en-US" baseline="0" dirty="0" smtClean="0"/>
              <a:t> </a:t>
            </a:r>
            <a:r>
              <a:rPr lang="en-US" dirty="0" smtClean="0"/>
              <a:t>In high school G/T and Advanced Placement courses.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6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943125" y="274637"/>
            <a:ext cx="4667474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394312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394312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394312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394312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394312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394312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394312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394312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394312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394312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394312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384" y="6074528"/>
            <a:ext cx="1993199" cy="6926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394312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1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3724"/>
            <a:ext cx="889120" cy="68944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3724"/>
            <a:ext cx="889120" cy="6894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846" y="429037"/>
            <a:ext cx="3571230" cy="123845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9" name="Shape 89"/>
          <p:cNvSpPr/>
          <p:nvPr/>
        </p:nvSpPr>
        <p:spPr>
          <a:xfrm>
            <a:off x="4008872" y="220827"/>
            <a:ext cx="5135128" cy="1519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 baseline="0" dirty="0">
                <a:solidFill>
                  <a:srgbClr val="15A754"/>
                </a:solidFill>
                <a:latin typeface="Arial"/>
                <a:ea typeface="Arial"/>
                <a:cs typeface="Arial"/>
                <a:sym typeface="Arial"/>
              </a:rPr>
              <a:t>Middle School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 baseline="0" dirty="0">
                <a:solidFill>
                  <a:srgbClr val="15A754"/>
                </a:solidFill>
                <a:latin typeface="Arial"/>
                <a:ea typeface="Arial"/>
                <a:cs typeface="Arial"/>
                <a:sym typeface="Arial"/>
              </a:rPr>
              <a:t>Gifted and Talented Program</a:t>
            </a:r>
          </a:p>
        </p:txBody>
      </p:sp>
      <p:pic>
        <p:nvPicPr>
          <p:cNvPr id="6" name="Picture 5" descr="IMG_011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25" y="3116064"/>
            <a:ext cx="2915046" cy="206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GT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" y="2235881"/>
            <a:ext cx="3080486" cy="420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8"/>
          <p:cNvSpPr txBox="1"/>
          <p:nvPr/>
        </p:nvSpPr>
        <p:spPr>
          <a:xfrm>
            <a:off x="885058" y="313262"/>
            <a:ext cx="8258942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SzPct val="25000"/>
              <a:buFont typeface="Arial"/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G/T Mathematics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90188" y="1257744"/>
            <a:ext cx="7243638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Provides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an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accelerated and enriched sequence that follows a curriculum  of concepts at least two years above the general education curriculum.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6 - Pre-Algebra G/T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7 – Algebra I</a:t>
            </a:r>
            <a:r>
              <a:rPr lang="en-US" sz="2800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G/T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8 - Geometry G/T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06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8"/>
          <p:cNvSpPr txBox="1"/>
          <p:nvPr/>
        </p:nvSpPr>
        <p:spPr>
          <a:xfrm>
            <a:off x="885058" y="313262"/>
            <a:ext cx="8258942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SzPct val="25000"/>
              <a:buFont typeface="Arial"/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G/T English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90188" y="1257743"/>
            <a:ext cx="7243638" cy="4663631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eaLnBrk="0" hangingPunct="0"/>
            <a:r>
              <a:rPr lang="en-US" sz="2800" dirty="0" smtClean="0">
                <a:latin typeface="Corbel"/>
              </a:rPr>
              <a:t>Extends the Maryland College and Career Ready Standards for English Language Arts through</a:t>
            </a:r>
          </a:p>
          <a:p>
            <a:pPr marL="457200" indent="-457200" eaLnBrk="0" hangingPunct="0">
              <a:buFont typeface="Arial"/>
              <a:buChar char="•"/>
            </a:pPr>
            <a:r>
              <a:rPr lang="en-US" sz="2800" dirty="0" smtClean="0">
                <a:latin typeface="Corbel"/>
              </a:rPr>
              <a:t>an accelerated pace,</a:t>
            </a:r>
          </a:p>
          <a:p>
            <a:pPr marL="457200" indent="-457200" eaLnBrk="0" hangingPunct="0">
              <a:buFont typeface="Arial"/>
              <a:buChar char="•"/>
            </a:pPr>
            <a:r>
              <a:rPr lang="en-US" sz="2800" dirty="0" smtClean="0">
                <a:latin typeface="Corbel"/>
              </a:rPr>
              <a:t>reading and analyzing challenging and complex literature and literary nonfiction independently,</a:t>
            </a:r>
          </a:p>
          <a:p>
            <a:pPr marL="457200" indent="-457200" eaLnBrk="0" hangingPunct="0">
              <a:buFont typeface="Arial"/>
              <a:buChar char="•"/>
            </a:pPr>
            <a:r>
              <a:rPr lang="en-US" sz="2800" dirty="0" smtClean="0">
                <a:latin typeface="Corbel"/>
              </a:rPr>
              <a:t>writing a variety of interpretive,</a:t>
            </a:r>
          </a:p>
          <a:p>
            <a:pPr marL="457200" indent="-457200" eaLnBrk="0" hangingPunct="0">
              <a:buFont typeface="Arial"/>
              <a:buChar char="•"/>
            </a:pPr>
            <a:r>
              <a:rPr lang="en-US" sz="2800" dirty="0" smtClean="0">
                <a:latin typeface="Corbel"/>
              </a:rPr>
              <a:t>and analytical pieces, and conducting independent research.</a:t>
            </a:r>
            <a:endParaRPr lang="en-US" sz="2800" dirty="0">
              <a:latin typeface="Corbel"/>
            </a:endParaRPr>
          </a:p>
          <a:p>
            <a:pPr eaLnBrk="0" hangingPunct="0"/>
            <a:endParaRPr lang="en-US" sz="2800" dirty="0">
              <a:latin typeface="Corbel"/>
            </a:endParaRPr>
          </a:p>
          <a:p>
            <a:pPr eaLnBrk="0" hangingPunct="0"/>
            <a:r>
              <a:rPr lang="en-US" sz="2800" dirty="0">
                <a:latin typeface="Corbel"/>
              </a:rPr>
              <a:t>Differentiated tasks and texts are included at all grade levels.</a:t>
            </a:r>
          </a:p>
        </p:txBody>
      </p:sp>
    </p:spTree>
    <p:extLst>
      <p:ext uri="{BB962C8B-B14F-4D97-AF65-F5344CB8AC3E}">
        <p14:creationId xmlns:p14="http://schemas.microsoft.com/office/powerpoint/2010/main" val="299010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8"/>
          <p:cNvSpPr txBox="1"/>
          <p:nvPr/>
        </p:nvSpPr>
        <p:spPr>
          <a:xfrm>
            <a:off x="885058" y="313262"/>
            <a:ext cx="8258942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SzPct val="25000"/>
              <a:buFont typeface="Arial"/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G/T Social Studies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98750" y="1257744"/>
            <a:ext cx="7753812" cy="236515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>
                <a:latin typeface="Corbel"/>
              </a:rPr>
              <a:t>Provides an </a:t>
            </a:r>
            <a:r>
              <a:rPr lang="en-US" sz="2800" dirty="0">
                <a:latin typeface="Corbel"/>
              </a:rPr>
              <a:t>enriched and accelerated curriculum, including differentiated objectives, where students explore civic and cultural principles and engage in inquiries that focus on essential, related questions</a:t>
            </a:r>
            <a:r>
              <a:rPr lang="en-US" sz="2800" dirty="0" smtClean="0">
                <a:latin typeface="Corbel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>
              <a:latin typeface="Corbel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>
                <a:latin typeface="Corbel"/>
              </a:rPr>
              <a:t>6 –  </a:t>
            </a:r>
            <a:r>
              <a:rPr lang="en-US" sz="2800" dirty="0" smtClean="0">
                <a:latin typeface="Corbel"/>
              </a:rPr>
              <a:t>Geography </a:t>
            </a:r>
            <a:r>
              <a:rPr lang="en-US" sz="2800" dirty="0">
                <a:latin typeface="Corbel"/>
              </a:rPr>
              <a:t>and World </a:t>
            </a:r>
            <a:r>
              <a:rPr lang="en-US" sz="2800" dirty="0" smtClean="0">
                <a:latin typeface="Corbel"/>
              </a:rPr>
              <a:t>Cultures G/T</a:t>
            </a:r>
            <a:endParaRPr lang="en-US" sz="2800" dirty="0">
              <a:latin typeface="Corbel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>
              <a:latin typeface="Corbel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800" dirty="0">
              <a:latin typeface="Corbel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Corbe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61201" y="3054798"/>
            <a:ext cx="3746701" cy="48012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1">
              <a:lnSpc>
                <a:spcPct val="90000"/>
              </a:lnSpc>
            </a:pPr>
            <a:endParaRPr lang="en-US" dirty="0">
              <a:latin typeface="Corbel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Corbel"/>
            </a:endParaRPr>
          </a:p>
          <a:p>
            <a:pPr marL="0" indent="0">
              <a:lnSpc>
                <a:spcPct val="90000"/>
              </a:lnSpc>
            </a:pPr>
            <a:r>
              <a:rPr lang="en-US" sz="2800" dirty="0">
                <a:latin typeface="Corbel"/>
              </a:rPr>
              <a:t>7 – </a:t>
            </a:r>
            <a:r>
              <a:rPr lang="en-US" sz="2800" dirty="0" smtClean="0">
                <a:latin typeface="Corbel"/>
              </a:rPr>
              <a:t>Geography </a:t>
            </a:r>
            <a:r>
              <a:rPr lang="en-US" sz="2800" dirty="0">
                <a:latin typeface="Corbel"/>
              </a:rPr>
              <a:t>and World </a:t>
            </a:r>
            <a:r>
              <a:rPr lang="en-US" sz="2800" dirty="0" smtClean="0">
                <a:latin typeface="Corbel"/>
              </a:rPr>
              <a:t>Cultures G/T</a:t>
            </a:r>
            <a:endParaRPr lang="en-US" sz="2800" dirty="0">
              <a:latin typeface="Corbel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Corbel"/>
            </a:endParaRPr>
          </a:p>
          <a:p>
            <a:pPr marL="0" indent="0">
              <a:lnSpc>
                <a:spcPct val="90000"/>
              </a:lnSpc>
            </a:pPr>
            <a:r>
              <a:rPr lang="en-US" sz="2800" dirty="0">
                <a:latin typeface="Corbel"/>
              </a:rPr>
              <a:t>8 – </a:t>
            </a:r>
            <a:r>
              <a:rPr lang="en-US" sz="2800" dirty="0" smtClean="0">
                <a:latin typeface="Corbel"/>
              </a:rPr>
              <a:t>United States History G/T</a:t>
            </a:r>
            <a:endParaRPr lang="en-US" sz="2800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4705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8"/>
          <p:cNvSpPr txBox="1"/>
          <p:nvPr/>
        </p:nvSpPr>
        <p:spPr>
          <a:xfrm>
            <a:off x="908148" y="385748"/>
            <a:ext cx="8258942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SzPct val="25000"/>
              <a:buFont typeface="Arial"/>
              <a:buNone/>
            </a:pPr>
            <a:r>
              <a:rPr lang="en-US" sz="4800" b="1" dirty="0" smtClean="0">
                <a:solidFill>
                  <a:srgbClr val="0070C0"/>
                </a:solidFill>
              </a:rPr>
              <a:t>G/T Science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99935" y="1437885"/>
            <a:ext cx="7484937" cy="22689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eaLnBrk="0" hangingPunct="0"/>
            <a:r>
              <a:rPr lang="en-US" sz="2800" dirty="0">
                <a:latin typeface="Corbel"/>
              </a:rPr>
              <a:t>An enriched and accelerated </a:t>
            </a:r>
            <a:r>
              <a:rPr lang="en-US" sz="2800" dirty="0" smtClean="0">
                <a:latin typeface="Corbel"/>
              </a:rPr>
              <a:t>curriculum </a:t>
            </a:r>
            <a:r>
              <a:rPr lang="en-US" sz="2800" dirty="0">
                <a:latin typeface="Corbel"/>
              </a:rPr>
              <a:t>where students explore </a:t>
            </a:r>
            <a:r>
              <a:rPr lang="en-US" sz="2800" dirty="0" smtClean="0">
                <a:latin typeface="Corbel"/>
              </a:rPr>
              <a:t>cross-cutting concepts, as well as science and engineering practices.</a:t>
            </a:r>
            <a:endParaRPr lang="en-US" sz="2800" dirty="0">
              <a:latin typeface="Corbel"/>
            </a:endParaRPr>
          </a:p>
          <a:p>
            <a:pPr eaLnBrk="0" hangingPunct="0"/>
            <a:endParaRPr lang="en-US" sz="2800" dirty="0">
              <a:latin typeface="Corbel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99935" y="2566366"/>
            <a:ext cx="3502694" cy="52034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eaLnBrk="0" hangingPunct="0"/>
            <a:endParaRPr lang="en-US" sz="2400" dirty="0">
              <a:latin typeface="Corbel"/>
            </a:endParaRPr>
          </a:p>
          <a:p>
            <a:pPr marL="342900" indent="-342900" eaLnBrk="0" hangingPunct="0">
              <a:buFont typeface="Arial"/>
              <a:buChar char="•"/>
            </a:pPr>
            <a:r>
              <a:rPr lang="en-US" sz="2800" dirty="0" smtClean="0">
                <a:latin typeface="Corbel"/>
              </a:rPr>
              <a:t>6 – Earth Science G/T </a:t>
            </a:r>
          </a:p>
          <a:p>
            <a:pPr marL="342900" indent="-342900" eaLnBrk="0" hangingPunct="0">
              <a:buFont typeface="Arial"/>
              <a:buChar char="•"/>
            </a:pPr>
            <a:r>
              <a:rPr lang="en-US" sz="2800" dirty="0" smtClean="0">
                <a:latin typeface="Corbel"/>
              </a:rPr>
              <a:t>7 - Life Science G/T</a:t>
            </a:r>
          </a:p>
          <a:p>
            <a:pPr marL="342900" indent="-342900" eaLnBrk="0" hangingPunct="0">
              <a:buFont typeface="Arial"/>
              <a:buChar char="•"/>
            </a:pPr>
            <a:r>
              <a:rPr lang="en-US" sz="2800" dirty="0" smtClean="0">
                <a:latin typeface="Corbel"/>
              </a:rPr>
              <a:t>8- Physical Science G/T</a:t>
            </a:r>
            <a:endParaRPr lang="en-US" sz="2800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51845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072891" y="357881"/>
            <a:ext cx="7994908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00459C"/>
              </a:buClr>
              <a:buSzPct val="25000"/>
            </a:pPr>
            <a:r>
              <a:rPr lang="en-US" b="1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Extended Day/Extended Year</a:t>
            </a:r>
            <a:endParaRPr lang="en-US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904298" y="1308574"/>
            <a:ext cx="8366702" cy="29370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700" b="0" i="0" u="none" strike="noStrike" cap="none" baseline="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orbel"/>
              </a:rPr>
              <a:t>Accelerated Mathematics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dirty="0">
              <a:latin typeface="Corbel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orbel"/>
              </a:rPr>
              <a:t>Visual Arts - G/T Art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dirty="0">
              <a:latin typeface="Corbel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orbel"/>
              </a:rPr>
              <a:t>G/T Orchestra, G/T  Symphonic Band, and G/T Chorus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dirty="0">
              <a:latin typeface="Corbel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orbel"/>
              </a:rPr>
              <a:t>G/T Summer Institutes for Talent Development</a:t>
            </a:r>
            <a:endParaRPr lang="en-US" sz="2400" dirty="0">
              <a:latin typeface="Corbel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b="1" dirty="0">
              <a:latin typeface="Corbel"/>
            </a:endParaRPr>
          </a:p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80518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/>
        </p:nvSpPr>
        <p:spPr>
          <a:xfrm>
            <a:off x="1242570" y="263590"/>
            <a:ext cx="4698742" cy="18411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SzPct val="25000"/>
              <a:buFont typeface="Arial"/>
              <a:buNone/>
            </a:pPr>
            <a:r>
              <a:rPr lang="en-US" sz="4800" b="1" dirty="0" smtClean="0">
                <a:solidFill>
                  <a:srgbClr val="0070C0"/>
                </a:solidFill>
              </a:rPr>
              <a:t>Middle School GT Research Class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1034400" y="2673642"/>
            <a:ext cx="5011837" cy="21545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Authentic research to address real-world problem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students enrolled in G/T Math and G/T English based upon G/T Placement Committee recommendations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61773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/>
        </p:nvSpPr>
        <p:spPr>
          <a:xfrm>
            <a:off x="381000" y="381000"/>
            <a:ext cx="5181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SzPct val="25000"/>
              <a:buFont typeface="Arial"/>
              <a:buNone/>
            </a:pPr>
            <a:r>
              <a:rPr lang="en-US" sz="6600" b="1" dirty="0">
                <a:solidFill>
                  <a:srgbClr val="0070C0"/>
                </a:solidFill>
              </a:rPr>
              <a:t>Research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1034400" y="1660898"/>
            <a:ext cx="5257799" cy="3970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Research Methods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Authentic Product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Authentic Audience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Contribution to the Community/Field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072891" y="357881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459C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Placement Process For Middle School G/T – 5th Grade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904298" y="1501007"/>
            <a:ext cx="8163501" cy="29370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>
                <a:solidFill>
                  <a:srgbClr val="000000"/>
                </a:solidFill>
                <a:latin typeface="Cantarell"/>
                <a:ea typeface="Cantarell"/>
                <a:cs typeface="Cantarell"/>
                <a:sym typeface="Cantarell"/>
              </a:rPr>
              <a:t>5</a:t>
            </a:r>
            <a:r>
              <a:rPr lang="en-US" sz="3200" b="1" i="0" u="none" strike="noStrike" cap="none" baseline="30000">
                <a:solidFill>
                  <a:srgbClr val="000000"/>
                </a:solidFill>
                <a:latin typeface="Cantarell"/>
                <a:ea typeface="Cantarell"/>
                <a:cs typeface="Cantarell"/>
                <a:sym typeface="Cantarell"/>
              </a:rPr>
              <a:t>th</a:t>
            </a:r>
            <a:r>
              <a:rPr lang="en-US" sz="3200" b="1" i="0" u="none" strike="noStrike" cap="none" baseline="0">
                <a:solidFill>
                  <a:srgbClr val="000000"/>
                </a:solidFill>
                <a:latin typeface="Cantarell"/>
                <a:ea typeface="Cantarell"/>
                <a:cs typeface="Cantarell"/>
                <a:sym typeface="Cantarell"/>
              </a:rPr>
              <a:t> Grade 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CogAT administered to ALL students in December.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Meets State COMAR requirement for an ability measure.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Helps identify students who may underperform in school.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No longer requires parent/teacher request for testing.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All students reviewed as part of G/T Placement Process.</a:t>
            </a:r>
          </a:p>
          <a:p>
            <a:pPr marL="34290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072891" y="357881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459C"/>
              </a:buClr>
              <a:buSzPct val="25000"/>
              <a:buFont typeface="Arial"/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Parental Input </a:t>
            </a:r>
            <a:br>
              <a:rPr lang="en-US" sz="4000" b="1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 Placement Process</a:t>
            </a:r>
            <a:endParaRPr lang="en-US" sz="4000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1072891" y="1576873"/>
            <a:ext cx="7772400" cy="286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938" lvl="0" indent="-7938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dirty="0"/>
              <a:t>If after reviewing the Placement </a:t>
            </a:r>
            <a:r>
              <a:rPr lang="en-US" dirty="0" smtClean="0"/>
              <a:t>Committee's professional </a:t>
            </a:r>
            <a:r>
              <a:rPr lang="en-US" dirty="0"/>
              <a:t>recommendation, parents/guardians still wish to enroll their students in one or more G/T classes, they may </a:t>
            </a:r>
            <a:r>
              <a:rPr lang="en-US" dirty="0" smtClean="0"/>
              <a:t>complete </a:t>
            </a:r>
            <a:r>
              <a:rPr lang="en-US" dirty="0"/>
              <a:t>the Course Placement Review form.</a:t>
            </a:r>
            <a:endParaRPr sz="3200" b="0" i="0" u="none" strike="noStrike" cap="none" baseline="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  <p:extLst>
      <p:ext uri="{BB962C8B-B14F-4D97-AF65-F5344CB8AC3E}">
        <p14:creationId xmlns:p14="http://schemas.microsoft.com/office/powerpoint/2010/main" val="302050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627274" y="2829988"/>
            <a:ext cx="2764474" cy="23757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Families</a:t>
            </a:r>
          </a:p>
          <a:p>
            <a:pPr marL="342900" marR="0" lvl="0" indent="-342900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</a:t>
            </a:r>
          </a:p>
          <a:p>
            <a:pPr marL="342900" marR="0" lvl="0" indent="-342900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770240" y="181849"/>
            <a:ext cx="8234266" cy="20854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00459C"/>
              </a:buClr>
              <a:buSzPct val="25000"/>
            </a:pPr>
            <a:r>
              <a:rPr lang="en-US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Who can initiate the placement process in middle school?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3724"/>
            <a:ext cx="889120" cy="68944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01"/>
          <p:cNvSpPr txBox="1"/>
          <p:nvPr/>
        </p:nvSpPr>
        <p:spPr>
          <a:xfrm>
            <a:off x="2409142" y="212509"/>
            <a:ext cx="5412143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1" i="0" u="none" strike="noStrike" cap="none" baseline="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lang="en-US" sz="6000" b="1" i="0" u="none" strike="noStrike" cap="none" baseline="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1243963" y="1531262"/>
            <a:ext cx="5385855" cy="49944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indent="-571500">
              <a:buSzPct val="100000"/>
              <a:buFont typeface="Arial"/>
              <a:buChar char="•"/>
            </a:pPr>
            <a:r>
              <a:rPr lang="en-US" sz="4000" b="1" i="0" u="none" strike="noStrike" cap="none" baseline="0" dirty="0" smtClean="0">
                <a:solidFill>
                  <a:srgbClr val="15A754"/>
                </a:solidFill>
                <a:latin typeface="Arial"/>
                <a:ea typeface="Arial"/>
                <a:cs typeface="Arial"/>
                <a:sym typeface="Arial"/>
              </a:rPr>
              <a:t>Overview of the Middle School G/T Education Program</a:t>
            </a:r>
          </a:p>
          <a:p>
            <a:pPr marL="571500" indent="-571500">
              <a:buSzPct val="100000"/>
              <a:buFont typeface="Arial"/>
              <a:buChar char="•"/>
            </a:pPr>
            <a:r>
              <a:rPr lang="en-US" sz="4000" b="1" dirty="0" smtClean="0">
                <a:solidFill>
                  <a:srgbClr val="15A754"/>
                </a:solidFill>
              </a:rPr>
              <a:t>Placement Process</a:t>
            </a:r>
          </a:p>
          <a:p>
            <a:pPr marL="571500" indent="-571500">
              <a:buSzPct val="100000"/>
              <a:buFont typeface="Arial"/>
              <a:buChar char="•"/>
            </a:pPr>
            <a:r>
              <a:rPr lang="en-US" sz="4000" b="1" i="0" u="none" strike="noStrike" cap="none" baseline="0" dirty="0" smtClean="0">
                <a:solidFill>
                  <a:srgbClr val="15A754"/>
                </a:solidFill>
                <a:latin typeface="Arial"/>
                <a:ea typeface="Arial"/>
                <a:cs typeface="Arial"/>
                <a:sym typeface="Arial"/>
              </a:rPr>
              <a:t>How To Reach</a:t>
            </a:r>
            <a:r>
              <a:rPr lang="en-US" sz="4000" b="1" i="0" u="none" strike="noStrike" cap="none" dirty="0" smtClean="0">
                <a:solidFill>
                  <a:srgbClr val="15A754"/>
                </a:solidFill>
                <a:latin typeface="Arial"/>
                <a:ea typeface="Arial"/>
                <a:cs typeface="Arial"/>
                <a:sym typeface="Arial"/>
              </a:rPr>
              <a:t> Me </a:t>
            </a:r>
            <a:r>
              <a:rPr lang="en-US" sz="4000" b="1" dirty="0" smtClean="0">
                <a:solidFill>
                  <a:srgbClr val="15A754"/>
                </a:solidFill>
              </a:rPr>
              <a:t>With </a:t>
            </a:r>
            <a:r>
              <a:rPr lang="en-US" sz="4000" b="1" i="0" u="none" strike="noStrike" cap="none" baseline="0" dirty="0" smtClean="0">
                <a:solidFill>
                  <a:srgbClr val="15A754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endParaRPr lang="en-US" sz="4000" b="1" i="0" u="none" strike="noStrike" cap="none" baseline="0" dirty="0">
              <a:solidFill>
                <a:srgbClr val="15A75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32476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072891" y="357881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459C"/>
              </a:buClr>
              <a:buSzPct val="25000"/>
            </a:pPr>
            <a:r>
              <a:rPr lang="en-US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Measures Included in Placement Process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904298" y="1308574"/>
            <a:ext cx="8163501" cy="29370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700" b="0" i="0" u="none" strike="noStrike" cap="none" baseline="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ea typeface="Cantarell"/>
                <a:sym typeface="Cantarell"/>
              </a:rPr>
              <a:t>Ability Measure (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ea typeface="Cantarell"/>
                <a:sym typeface="Cantarell"/>
              </a:rPr>
              <a:t>CogAT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ea typeface="Cantarell"/>
                <a:sym typeface="Cantarell"/>
              </a:rPr>
              <a:t> or SCAT)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Standardized assessments (MAP, PARCC)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work samples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Interpretation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Critique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Creative Problem Solving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grades on assignments requiring critical, analytical, and/or creative thinking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Documentation from families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072891" y="357881"/>
            <a:ext cx="7994908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00459C"/>
              </a:buClr>
              <a:buSzPct val="25000"/>
            </a:pPr>
            <a:r>
              <a:rPr lang="en-US" b="1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Extended Day/Extended Year</a:t>
            </a:r>
            <a:endParaRPr lang="en-US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904298" y="1308574"/>
            <a:ext cx="8366702" cy="29370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700" b="0" i="0" u="none" strike="noStrike" cap="none" baseline="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orbel"/>
              </a:rPr>
              <a:t>Accelerated Mathematics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dirty="0">
              <a:latin typeface="Corbel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orbel"/>
              </a:rPr>
              <a:t>Visual Arts - G/T Art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dirty="0">
              <a:latin typeface="Corbel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orbel"/>
              </a:rPr>
              <a:t>G/T Orchestra, G/T  Symphonic Band, and G/T Chorus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dirty="0">
              <a:latin typeface="Corbel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orbel"/>
              </a:rPr>
              <a:t>G/T Summer Institutes for Talent Development</a:t>
            </a:r>
            <a:endParaRPr lang="en-US" sz="2400" dirty="0">
              <a:latin typeface="Corbel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b="1" dirty="0">
              <a:latin typeface="Corbel"/>
            </a:endParaRPr>
          </a:p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/>
        </p:nvSpPr>
        <p:spPr>
          <a:xfrm>
            <a:off x="1058623" y="1609099"/>
            <a:ext cx="7907403" cy="35394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HCPSS G/T Website: </a:t>
            </a:r>
          </a:p>
          <a:p>
            <a:pPr marL="279400" lvl="3">
              <a:buClr>
                <a:schemeClr val="dk1"/>
              </a:buClr>
              <a:buSzPct val="100000"/>
            </a:pPr>
            <a:r>
              <a:rPr lang="en-US" sz="36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www.hcpss.org</a:t>
            </a: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/academics/</a:t>
            </a:r>
            <a:r>
              <a:rPr lang="en-US" sz="36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gt</a:t>
            </a: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/T Parent Academies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HCPSS </a:t>
            </a: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News for G/T Program Information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HCPSS_GT </a:t>
            </a: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Twitter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942779" y="184682"/>
            <a:ext cx="8389437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0070C0"/>
                </a:solidFill>
              </a:rPr>
              <a:t>Opportunities for Parent Engagement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/>
        </p:nvSpPr>
        <p:spPr>
          <a:xfrm>
            <a:off x="1058623" y="1609099"/>
            <a:ext cx="7907403" cy="35394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Susan Mako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410 313-5545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4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usan_mako@hcpss.org</a:t>
            </a:r>
            <a:endParaRPr lang="en-US" sz="4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 txBox="1"/>
          <p:nvPr/>
        </p:nvSpPr>
        <p:spPr>
          <a:xfrm>
            <a:off x="754563" y="184682"/>
            <a:ext cx="8389437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SzPct val="25000"/>
              <a:buFont typeface="Arial"/>
              <a:buNone/>
            </a:pPr>
            <a:r>
              <a:rPr lang="en-US" sz="6000" b="1" dirty="0" smtClean="0">
                <a:solidFill>
                  <a:srgbClr val="0070C0"/>
                </a:solidFill>
              </a:rPr>
              <a:t>Contact Information 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776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T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2" y="1524501"/>
            <a:ext cx="3394547" cy="4637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Shape 89"/>
          <p:cNvSpPr/>
          <p:nvPr/>
        </p:nvSpPr>
        <p:spPr>
          <a:xfrm>
            <a:off x="3697759" y="1456567"/>
            <a:ext cx="5378549" cy="51438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indent="-571500">
              <a:buSzPct val="100000"/>
              <a:buFont typeface="Arial"/>
              <a:buChar char="•"/>
            </a:pPr>
            <a:r>
              <a:rPr lang="en-US" sz="3600" b="1" i="0" u="none" strike="noStrike" cap="none" baseline="0" dirty="0" smtClean="0">
                <a:solidFill>
                  <a:srgbClr val="15A754"/>
                </a:solidFill>
                <a:sym typeface="Arial"/>
              </a:rPr>
              <a:t>Talent</a:t>
            </a:r>
            <a:r>
              <a:rPr lang="en-US" sz="3600" b="1" i="0" u="none" strike="noStrike" cap="none" dirty="0" smtClean="0">
                <a:solidFill>
                  <a:srgbClr val="15A754"/>
                </a:solidFill>
                <a:sym typeface="Arial"/>
              </a:rPr>
              <a:t> Development Offerings</a:t>
            </a:r>
            <a:endParaRPr lang="en-US" sz="3600" b="1" dirty="0" smtClean="0">
              <a:solidFill>
                <a:srgbClr val="15A754"/>
              </a:solidFill>
            </a:endParaRPr>
          </a:p>
          <a:p>
            <a:pPr marL="571500" indent="-571500">
              <a:buSzPct val="100000"/>
              <a:buFont typeface="Arial"/>
              <a:buChar char="•"/>
            </a:pPr>
            <a:r>
              <a:rPr lang="en-US" sz="3600" b="1" i="0" u="none" strike="noStrike" cap="none" baseline="0" dirty="0" smtClean="0">
                <a:solidFill>
                  <a:srgbClr val="15A754"/>
                </a:solidFill>
                <a:sym typeface="Arial"/>
              </a:rPr>
              <a:t>G/T Classes and Curricular Extensions</a:t>
            </a:r>
          </a:p>
          <a:p>
            <a:pPr marL="571500" indent="-571500">
              <a:buSzPct val="100000"/>
              <a:buFont typeface="Arial"/>
              <a:buChar char="•"/>
            </a:pPr>
            <a:r>
              <a:rPr lang="en-US" sz="3600" b="1" dirty="0" smtClean="0">
                <a:solidFill>
                  <a:srgbClr val="15A754"/>
                </a:solidFill>
              </a:rPr>
              <a:t>Extended Day/Extended Year Programs</a:t>
            </a:r>
            <a:endParaRPr lang="en-US" sz="3600" b="1" i="0" u="none" strike="noStrike" cap="none" baseline="0" dirty="0">
              <a:solidFill>
                <a:srgbClr val="15A754"/>
              </a:solidFill>
              <a:sym typeface="Arial"/>
            </a:endParaRPr>
          </a:p>
        </p:txBody>
      </p:sp>
      <p:sp>
        <p:nvSpPr>
          <p:cNvPr id="15" name="Shape 101"/>
          <p:cNvSpPr txBox="1"/>
          <p:nvPr/>
        </p:nvSpPr>
        <p:spPr>
          <a:xfrm>
            <a:off x="859074" y="212509"/>
            <a:ext cx="8284926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1" i="0" u="none" strike="noStrike" cap="none" baseline="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Program Components</a:t>
            </a:r>
            <a:endParaRPr lang="en-US" sz="6000" b="1" i="0" u="none" strike="noStrike" cap="none" baseline="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42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885056" y="1159158"/>
            <a:ext cx="8258942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SzPct val="25000"/>
              <a:buFont typeface="Arial"/>
              <a:buNone/>
            </a:pPr>
            <a:r>
              <a:rPr lang="en-US" sz="4400" b="1" dirty="0">
                <a:solidFill>
                  <a:srgbClr val="0070C0"/>
                </a:solidFill>
              </a:rPr>
              <a:t>G/T Instructional Seminars</a:t>
            </a: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9003" y="2375845"/>
            <a:ext cx="5393066" cy="303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81536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933776" y="683774"/>
            <a:ext cx="8210224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SzPct val="25000"/>
              <a:buFont typeface="Arial"/>
              <a:buNone/>
            </a:pPr>
            <a:r>
              <a:rPr lang="en-US" sz="4200" b="1" dirty="0" smtClean="0">
                <a:solidFill>
                  <a:srgbClr val="0070C0"/>
                </a:solidFill>
              </a:rPr>
              <a:t>Talent </a:t>
            </a:r>
            <a:r>
              <a:rPr lang="en-US" sz="4200" b="1" dirty="0">
                <a:solidFill>
                  <a:srgbClr val="0070C0"/>
                </a:solidFill>
              </a:rPr>
              <a:t>Development </a:t>
            </a:r>
            <a:r>
              <a:rPr lang="en-US" sz="4200" b="1" dirty="0" smtClean="0">
                <a:solidFill>
                  <a:srgbClr val="0070C0"/>
                </a:solidFill>
              </a:rPr>
              <a:t>Offerings: G/T Instructional Seminars</a:t>
            </a:r>
            <a:endParaRPr lang="en-US" sz="42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28492972"/>
              </p:ext>
            </p:extLst>
          </p:nvPr>
        </p:nvGraphicFramePr>
        <p:xfrm>
          <a:off x="76200" y="1612942"/>
          <a:ext cx="89916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/>
        </p:nvSpPr>
        <p:spPr>
          <a:xfrm>
            <a:off x="673414" y="25592"/>
            <a:ext cx="8258942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0070C0"/>
                </a:solidFill>
              </a:rPr>
              <a:t>Where can I find out about G/T Instructional Seminars at my child’s school?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4509" y="2010294"/>
            <a:ext cx="79386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94F61"/>
                </a:solidFill>
              </a:rPr>
              <a:t>In the fall</a:t>
            </a:r>
            <a:r>
              <a:rPr lang="is-IS" sz="4000" dirty="0" smtClean="0">
                <a:solidFill>
                  <a:srgbClr val="C94F61"/>
                </a:solidFill>
              </a:rPr>
              <a:t>…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800" dirty="0" smtClean="0">
                <a:solidFill>
                  <a:srgbClr val="C94F61"/>
                </a:solidFill>
              </a:rPr>
              <a:t>A</a:t>
            </a:r>
            <a:r>
              <a:rPr lang="is-IS" sz="3800" dirty="0" smtClean="0">
                <a:solidFill>
                  <a:srgbClr val="C94F61"/>
                </a:solidFill>
              </a:rPr>
              <a:t>nnouncement in Viewpoint</a:t>
            </a:r>
          </a:p>
          <a:p>
            <a:pPr marL="571500" indent="-571500">
              <a:buFont typeface="Arial" charset="0"/>
              <a:buChar char="•"/>
            </a:pPr>
            <a:r>
              <a:rPr lang="is-IS" sz="3800" dirty="0" smtClean="0">
                <a:solidFill>
                  <a:srgbClr val="C94F61"/>
                </a:solidFill>
              </a:rPr>
              <a:t>Announcement on Canvas</a:t>
            </a:r>
          </a:p>
          <a:p>
            <a:pPr marL="571500" indent="-571500">
              <a:buFont typeface="Arial" charset="0"/>
              <a:buChar char="•"/>
            </a:pPr>
            <a:r>
              <a:rPr lang="is-IS" sz="3800" dirty="0" smtClean="0">
                <a:solidFill>
                  <a:srgbClr val="C94F61"/>
                </a:solidFill>
              </a:rPr>
              <a:t>Announcement on Facebook (mvmsgt)</a:t>
            </a:r>
          </a:p>
          <a:p>
            <a:pPr marL="571500" indent="-571500">
              <a:buFont typeface="Arial" charset="0"/>
              <a:buChar char="•"/>
            </a:pPr>
            <a:r>
              <a:rPr lang="is-IS" sz="3800" dirty="0" smtClean="0">
                <a:solidFill>
                  <a:srgbClr val="C94F61"/>
                </a:solidFill>
              </a:rPr>
              <a:t>Visit 6th grade science classes</a:t>
            </a:r>
          </a:p>
          <a:p>
            <a:pPr marL="571500" indent="-571500">
              <a:buFont typeface="Arial" charset="0"/>
              <a:buChar char="•"/>
            </a:pPr>
            <a:r>
              <a:rPr lang="is-IS" sz="3800" dirty="0" smtClean="0">
                <a:solidFill>
                  <a:srgbClr val="C94F61"/>
                </a:solidFill>
              </a:rPr>
              <a:t>Available during lunch shifts</a:t>
            </a:r>
          </a:p>
          <a:p>
            <a:pPr marL="571500" indent="-571500">
              <a:buFont typeface="Arial" charset="0"/>
              <a:buChar char="•"/>
            </a:pPr>
            <a:endParaRPr lang="is-IS" sz="4000" dirty="0" smtClean="0">
              <a:solidFill>
                <a:srgbClr val="C94F61"/>
              </a:solidFill>
            </a:endParaRPr>
          </a:p>
          <a:p>
            <a:endParaRPr lang="en-US" sz="4000" dirty="0">
              <a:solidFill>
                <a:srgbClr val="C94F6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/>
        </p:nvSpPr>
        <p:spPr>
          <a:xfrm>
            <a:off x="673414" y="25592"/>
            <a:ext cx="8258942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0070C0"/>
                </a:solidFill>
              </a:rPr>
              <a:t>Where can I find out about G/T Instructional Seminars at my child’s school?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64" y="3034145"/>
            <a:ext cx="7233052" cy="46468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7022" y="2010295"/>
            <a:ext cx="6449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94F61"/>
                </a:solidFill>
              </a:rPr>
              <a:t>www.mvmsgt.weebly.com</a:t>
            </a:r>
            <a:endParaRPr lang="en-US" sz="4000" dirty="0">
              <a:solidFill>
                <a:srgbClr val="C94F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143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0" y="152400"/>
            <a:ext cx="9144000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SzPct val="25000"/>
              <a:buFont typeface="Calibri"/>
              <a:buNone/>
            </a:pPr>
            <a:r>
              <a:rPr lang="en-US" sz="6000" b="1" dirty="0" smtClean="0">
                <a:solidFill>
                  <a:srgbClr val="0070C0"/>
                </a:solidFill>
                <a:sym typeface="Calibri"/>
              </a:rPr>
              <a:t>G/T Content Classes</a:t>
            </a:r>
            <a:endParaRPr lang="en-US" sz="6000" b="1" dirty="0">
              <a:solidFill>
                <a:srgbClr val="0070C0"/>
              </a:solidFill>
              <a:sym typeface="Calibri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153924" y="1472350"/>
            <a:ext cx="3141899" cy="50168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Accelerated and/or Enriched Curriculum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Advanced-Level Content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Inquiry-Based Instruction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of Knowledge</a:t>
            </a:r>
          </a:p>
        </p:txBody>
      </p:sp>
      <p:cxnSp>
        <p:nvCxnSpPr>
          <p:cNvPr id="111" name="Shape 111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w="88900" cap="flat" cmpd="sng">
            <a:solidFill>
              <a:srgbClr val="15A75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Shape 112"/>
          <p:cNvCxnSpPr/>
          <p:nvPr/>
        </p:nvCxnSpPr>
        <p:spPr>
          <a:xfrm>
            <a:off x="0" y="24536"/>
            <a:ext cx="9144000" cy="0"/>
          </a:xfrm>
          <a:prstGeom prst="straightConnector1">
            <a:avLst/>
          </a:prstGeom>
          <a:noFill/>
          <a:ln w="88900" cap="flat" cmpd="sng">
            <a:solidFill>
              <a:srgbClr val="15A75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885058" y="313262"/>
            <a:ext cx="8258942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SzPct val="25000"/>
              <a:buFont typeface="Arial"/>
              <a:buNone/>
            </a:pPr>
            <a:r>
              <a:rPr lang="en-US" sz="4400" b="1" dirty="0">
                <a:solidFill>
                  <a:srgbClr val="0070C0"/>
                </a:solidFill>
              </a:rPr>
              <a:t>Middle School G/T Classes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4237975219"/>
              </p:ext>
            </p:extLst>
          </p:nvPr>
        </p:nvGraphicFramePr>
        <p:xfrm>
          <a:off x="1053640" y="1326904"/>
          <a:ext cx="7924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DC2E619-6ECD-4145-8682-9C8C6EB85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graphicEl>
                                              <a:dgm id="{5DC2E619-6ECD-4145-8682-9C8C6EB857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ADFBFA5-7A6E-564C-BDD9-996C4EECE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>
                                            <p:graphicEl>
                                              <a:dgm id="{6ADFBFA5-7A6E-564C-BDD9-996C4EECE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5BDB131-F4CD-8047-9919-4A9974D0B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">
                                            <p:graphicEl>
                                              <a:dgm id="{B5BDB131-F4CD-8047-9919-4A9974D0BB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4C79356-959C-F649-83EB-D3519D410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>
                                            <p:graphicEl>
                                              <a:dgm id="{84C79356-959C-F649-83EB-D3519D410F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70116FC-8AD9-884B-B421-0C3AD1198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>
                                            <p:graphicEl>
                                              <a:dgm id="{470116FC-8AD9-884B-B421-0C3AD1198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E3BEEEA-7080-5D47-ADC0-C55B43D02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>
                                            <p:graphicEl>
                                              <a:dgm id="{2E3BEEEA-7080-5D47-ADC0-C55B43D020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6C77DCB-5F98-2D45-B075-461B7A0D8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>
                                            <p:graphicEl>
                                              <a:dgm id="{C6C77DCB-5F98-2D45-B075-461B7A0D86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9882CB4-779B-DD41-95C3-C5154EF95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>
                                            <p:graphicEl>
                                              <a:dgm id="{09882CB4-779B-DD41-95C3-C5154EF95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227B15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1783</Words>
  <Application>Microsoft Office PowerPoint</Application>
  <PresentationFormat>On-screen Show (4:3)</PresentationFormat>
  <Paragraphs>188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Cantarell</vt:lpstr>
      <vt:lpstr>Corbel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Extended Day/Extended Year</vt:lpstr>
      <vt:lpstr>PowerPoint Presentation</vt:lpstr>
      <vt:lpstr>PowerPoint Presentation</vt:lpstr>
      <vt:lpstr>Placement Process For Middle School G/T – 5th Grade</vt:lpstr>
      <vt:lpstr>Parental Input  in Placement Process</vt:lpstr>
      <vt:lpstr>Who can initiate the placement process in middle school?</vt:lpstr>
      <vt:lpstr>Measures Included in Placement Process</vt:lpstr>
      <vt:lpstr>Extended Day/Extended Year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American Parent Academy October 24, 2015</dc:title>
  <dc:creator>MaryAnne Emery</dc:creator>
  <cp:lastModifiedBy>MaryAnne Emery</cp:lastModifiedBy>
  <cp:revision>60</cp:revision>
  <dcterms:modified xsi:type="dcterms:W3CDTF">2019-01-16T14:56:38Z</dcterms:modified>
</cp:coreProperties>
</file>